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47.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theme/themeOverride1.xml" ContentType="application/vnd.openxmlformats-officedocument.themeOverr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4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emf" ContentType="image/x-emf"/>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04" r:id="rId2"/>
    <p:sldId id="313" r:id="rId3"/>
    <p:sldId id="308" r:id="rId4"/>
    <p:sldId id="305" r:id="rId5"/>
    <p:sldId id="306" r:id="rId6"/>
    <p:sldId id="257" r:id="rId7"/>
    <p:sldId id="258" r:id="rId8"/>
    <p:sldId id="309" r:id="rId9"/>
    <p:sldId id="312" r:id="rId10"/>
    <p:sldId id="259" r:id="rId11"/>
    <p:sldId id="310" r:id="rId12"/>
    <p:sldId id="311"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90" r:id="rId27"/>
    <p:sldId id="273" r:id="rId28"/>
    <p:sldId id="274" r:id="rId29"/>
    <p:sldId id="275" r:id="rId30"/>
    <p:sldId id="276" r:id="rId31"/>
    <p:sldId id="281" r:id="rId32"/>
    <p:sldId id="279" r:id="rId33"/>
    <p:sldId id="277" r:id="rId34"/>
    <p:sldId id="282" r:id="rId35"/>
    <p:sldId id="284" r:id="rId36"/>
    <p:sldId id="285" r:id="rId37"/>
    <p:sldId id="286" r:id="rId38"/>
    <p:sldId id="287" r:id="rId39"/>
    <p:sldId id="291" r:id="rId40"/>
    <p:sldId id="292" r:id="rId41"/>
    <p:sldId id="294" r:id="rId42"/>
    <p:sldId id="295" r:id="rId43"/>
    <p:sldId id="296" r:id="rId44"/>
    <p:sldId id="297" r:id="rId45"/>
    <p:sldId id="298" r:id="rId46"/>
    <p:sldId id="299" r:id="rId47"/>
    <p:sldId id="300" r:id="rId48"/>
    <p:sldId id="301" r:id="rId49"/>
    <p:sldId id="302" r:id="rId50"/>
    <p:sldId id="303" r:id="rId51"/>
    <p:sldId id="307" r:id="rId5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53" autoAdjust="0"/>
    <p:restoredTop sz="94624" autoAdjust="0"/>
  </p:normalViewPr>
  <p:slideViewPr>
    <p:cSldViewPr>
      <p:cViewPr varScale="1">
        <p:scale>
          <a:sx n="65" d="100"/>
          <a:sy n="65" d="100"/>
        </p:scale>
        <p:origin x="-1416" y="-1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7/6/2022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7/6/2022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7/6/2022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7/6/2022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s://www.programmingoneonone.com/2021/04/internet-of-things.html"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internetofthingsagenda.techtarget.com/definition/thing-in-the-Internet-of-Things" TargetMode="External"/><Relationship Id="rId2" Type="http://schemas.openxmlformats.org/officeDocument/2006/relationships/hyperlink" Target="https://internetofthingsagenda.techtarget.com/definition/unique-identifier-UID" TargetMode="External"/><Relationship Id="rId1" Type="http://schemas.openxmlformats.org/officeDocument/2006/relationships/slideLayout" Target="../slideLayouts/slideLayout2.xml"/><Relationship Id="rId5" Type="http://schemas.openxmlformats.org/officeDocument/2006/relationships/hyperlink" Target="https://www.techtarget.com/whatis/definition/sensor" TargetMode="External"/><Relationship Id="rId4" Type="http://schemas.openxmlformats.org/officeDocument/2006/relationships/hyperlink" Target="https://internetofthingsagenda.techtarget.com/definition/injectable-ID-chip-biochip-transponder" TargetMode="External"/></Relationships>
</file>

<file path=ppt/slides/_rels/slide7.xml.rels><?xml version="1.0" encoding="UTF-8" standalone="yes"?>
<Relationships xmlns="http://schemas.openxmlformats.org/package/2006/relationships"><Relationship Id="rId2" Type="http://schemas.openxmlformats.org/officeDocument/2006/relationships/hyperlink" Target="https://internetofthingsagenda.techtarget.com/definition/IoT-device"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FF0000"/>
                </a:solidFill>
                <a:latin typeface="Times New Roman" pitchFamily="18" charset="0"/>
                <a:cs typeface="Times New Roman" pitchFamily="18" charset="0"/>
              </a:rPr>
              <a:t>UNIT-1</a:t>
            </a:r>
            <a:endParaRPr lang="en-US"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algn="ctr">
              <a:buNone/>
            </a:pPr>
            <a:endParaRPr lang="en-US" sz="7200" b="1" dirty="0" smtClean="0">
              <a:solidFill>
                <a:srgbClr val="C00000"/>
              </a:solidFill>
            </a:endParaRPr>
          </a:p>
          <a:p>
            <a:pPr algn="ctr">
              <a:buNone/>
            </a:pPr>
            <a:r>
              <a:rPr lang="en-US" sz="7200" b="1" dirty="0" smtClean="0">
                <a:solidFill>
                  <a:srgbClr val="C00000"/>
                </a:solidFill>
              </a:rPr>
              <a:t>INTRODUCTION </a:t>
            </a:r>
            <a:br>
              <a:rPr lang="en-US" sz="7200" b="1" dirty="0" smtClean="0">
                <a:solidFill>
                  <a:srgbClr val="C00000"/>
                </a:solidFill>
              </a:rPr>
            </a:br>
            <a:r>
              <a:rPr lang="en-US" sz="4800" b="1" dirty="0" smtClean="0">
                <a:solidFill>
                  <a:schemeClr val="bg2">
                    <a:lumMod val="50000"/>
                  </a:schemeClr>
                </a:solidFill>
              </a:rPr>
              <a:t>TO INTERNET OF THINGS</a:t>
            </a:r>
            <a:endParaRPr lang="en-US" sz="48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82562"/>
          </a:xfrm>
        </p:spPr>
        <p:txBody>
          <a:bodyPr>
            <a:normAutofit fontScale="90000"/>
          </a:bodyPr>
          <a:lstStyle/>
          <a:p>
            <a:endParaRPr lang="en-US" dirty="0"/>
          </a:p>
        </p:txBody>
      </p:sp>
      <p:pic>
        <p:nvPicPr>
          <p:cNvPr id="1026" name="Picture 2"/>
          <p:cNvPicPr>
            <a:picLocks noGrp="1" noChangeAspect="1" noChangeArrowheads="1"/>
          </p:cNvPicPr>
          <p:nvPr>
            <p:ph idx="1"/>
          </p:nvPr>
        </p:nvPicPr>
        <p:blipFill>
          <a:blip r:embed="rId2"/>
          <a:srcRect/>
          <a:stretch>
            <a:fillRect/>
          </a:stretch>
        </p:blipFill>
        <p:spPr bwMode="auto">
          <a:xfrm>
            <a:off x="228600" y="-215276"/>
            <a:ext cx="9144000" cy="7877908"/>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smtClean="0">
                <a:solidFill>
                  <a:srgbClr val="FF0000"/>
                </a:solidFill>
              </a:rPr>
              <a:t>Applications of </a:t>
            </a:r>
            <a:r>
              <a:rPr lang="en-IN" b="1" u="sng" dirty="0" err="1" smtClean="0">
                <a:solidFill>
                  <a:srgbClr val="FF0000"/>
                </a:solidFill>
              </a:rPr>
              <a:t>IoT</a:t>
            </a:r>
            <a:endParaRPr lang="en-US" dirty="0">
              <a:solidFill>
                <a:srgbClr val="FF0000"/>
              </a:solidFill>
            </a:endParaRPr>
          </a:p>
        </p:txBody>
      </p:sp>
      <p:sp>
        <p:nvSpPr>
          <p:cNvPr id="3" name="Content Placeholder 2"/>
          <p:cNvSpPr>
            <a:spLocks noGrp="1"/>
          </p:cNvSpPr>
          <p:nvPr>
            <p:ph idx="1"/>
          </p:nvPr>
        </p:nvSpPr>
        <p:spPr/>
        <p:txBody>
          <a:bodyPr/>
          <a:lstStyle/>
          <a:p>
            <a:endParaRPr lang="en-US"/>
          </a:p>
        </p:txBody>
      </p:sp>
      <p:pic>
        <p:nvPicPr>
          <p:cNvPr id="4" name="Picture 3" descr="http://kpcbweb2.s3.amazonaws.com/content/710/original_aefd15169aaebd3f037b5ed672db6de1.png"/>
          <p:cNvPicPr/>
          <p:nvPr/>
        </p:nvPicPr>
        <p:blipFill>
          <a:blip r:embed="rId2"/>
          <a:srcRect b="3468"/>
          <a:stretch>
            <a:fillRect/>
          </a:stretch>
        </p:blipFill>
        <p:spPr bwMode="auto">
          <a:xfrm>
            <a:off x="304800" y="1285860"/>
            <a:ext cx="8382000" cy="4786346"/>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smtClean="0">
                <a:solidFill>
                  <a:srgbClr val="FF0000"/>
                </a:solidFill>
              </a:rPr>
              <a:t>Few Applications of </a:t>
            </a:r>
            <a:r>
              <a:rPr lang="en-IN" b="1" u="sng" dirty="0" err="1" smtClean="0">
                <a:solidFill>
                  <a:srgbClr val="FF0000"/>
                </a:solidFill>
              </a:rPr>
              <a:t>IoT</a:t>
            </a:r>
            <a:endParaRPr lang="en-US" dirty="0">
              <a:solidFill>
                <a:srgbClr val="FF0000"/>
              </a:solidFill>
            </a:endParaRPr>
          </a:p>
        </p:txBody>
      </p:sp>
      <p:sp>
        <p:nvSpPr>
          <p:cNvPr id="3" name="Content Placeholder 2"/>
          <p:cNvSpPr>
            <a:spLocks noGrp="1"/>
          </p:cNvSpPr>
          <p:nvPr>
            <p:ph idx="1"/>
          </p:nvPr>
        </p:nvSpPr>
        <p:spPr>
          <a:xfrm>
            <a:off x="304800" y="1143000"/>
            <a:ext cx="8458200" cy="5410200"/>
          </a:xfrm>
        </p:spPr>
        <p:txBody>
          <a:bodyPr>
            <a:normAutofit/>
          </a:bodyPr>
          <a:lstStyle/>
          <a:p>
            <a:pPr algn="just">
              <a:buClr>
                <a:srgbClr val="0000FF"/>
              </a:buClr>
              <a:buFont typeface="Wingdings" pitchFamily="2" charset="2"/>
              <a:buChar char="ü"/>
            </a:pPr>
            <a:r>
              <a:rPr lang="en-IN" dirty="0" smtClean="0"/>
              <a:t>Building and Home automation</a:t>
            </a:r>
          </a:p>
          <a:p>
            <a:pPr algn="just">
              <a:buClr>
                <a:srgbClr val="0000FF"/>
              </a:buClr>
              <a:buFont typeface="Wingdings" pitchFamily="2" charset="2"/>
              <a:buChar char="ü"/>
            </a:pPr>
            <a:r>
              <a:rPr lang="en-IN" dirty="0" smtClean="0"/>
              <a:t>Manufacturing</a:t>
            </a:r>
          </a:p>
          <a:p>
            <a:pPr algn="just">
              <a:buClr>
                <a:srgbClr val="0000FF"/>
              </a:buClr>
              <a:buFont typeface="Wingdings" pitchFamily="2" charset="2"/>
              <a:buChar char="ü"/>
            </a:pPr>
            <a:r>
              <a:rPr lang="en-IN" dirty="0" smtClean="0"/>
              <a:t>Medical and Healthcare systems</a:t>
            </a:r>
          </a:p>
          <a:p>
            <a:pPr algn="just">
              <a:buClr>
                <a:srgbClr val="0000FF"/>
              </a:buClr>
              <a:buFont typeface="Wingdings" pitchFamily="2" charset="2"/>
              <a:buChar char="ü"/>
            </a:pPr>
            <a:r>
              <a:rPr lang="en-IN" dirty="0" smtClean="0"/>
              <a:t>Media</a:t>
            </a:r>
          </a:p>
          <a:p>
            <a:pPr algn="just">
              <a:buClr>
                <a:srgbClr val="0000FF"/>
              </a:buClr>
              <a:buFont typeface="Wingdings" pitchFamily="2" charset="2"/>
              <a:buChar char="ü"/>
            </a:pPr>
            <a:r>
              <a:rPr lang="en-IN" dirty="0" smtClean="0"/>
              <a:t>Environmental monitoring</a:t>
            </a:r>
          </a:p>
          <a:p>
            <a:pPr algn="just">
              <a:buClr>
                <a:srgbClr val="0000FF"/>
              </a:buClr>
              <a:buFont typeface="Wingdings" pitchFamily="2" charset="2"/>
              <a:buChar char="ü"/>
            </a:pPr>
            <a:r>
              <a:rPr lang="en-IN" dirty="0" smtClean="0"/>
              <a:t>Infrastructure management</a:t>
            </a:r>
          </a:p>
          <a:p>
            <a:pPr algn="just">
              <a:buClr>
                <a:srgbClr val="0000FF"/>
              </a:buClr>
              <a:buFont typeface="Wingdings" pitchFamily="2" charset="2"/>
              <a:buChar char="ü"/>
            </a:pPr>
            <a:r>
              <a:rPr lang="en-IN" dirty="0" smtClean="0"/>
              <a:t>Energy management</a:t>
            </a:r>
          </a:p>
          <a:p>
            <a:pPr algn="just">
              <a:buClr>
                <a:srgbClr val="0000FF"/>
              </a:buClr>
              <a:buFont typeface="Wingdings" pitchFamily="2" charset="2"/>
              <a:buChar char="ü"/>
            </a:pPr>
            <a:r>
              <a:rPr lang="en-IN" dirty="0" smtClean="0"/>
              <a:t>Transportation</a:t>
            </a:r>
          </a:p>
          <a:p>
            <a:pPr algn="just">
              <a:buClr>
                <a:srgbClr val="0000FF"/>
              </a:buClr>
              <a:buFont typeface="Wingdings" pitchFamily="2" charset="2"/>
              <a:buChar char="ü"/>
            </a:pPr>
            <a:r>
              <a:rPr lang="en-IN" dirty="0" smtClean="0"/>
              <a:t>Better quality of life for elderly</a:t>
            </a:r>
          </a:p>
          <a:p>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2800" b="1" dirty="0" smtClean="0">
                <a:solidFill>
                  <a:srgbClr val="FF0000"/>
                </a:solidFill>
                <a:latin typeface="Times New Roman" pitchFamily="18" charset="0"/>
                <a:cs typeface="Times New Roman" pitchFamily="18" charset="0"/>
              </a:rPr>
              <a:t>Characteristics of Internet of Things:</a:t>
            </a:r>
            <a:br>
              <a:rPr lang="en-US" sz="2800" b="1" dirty="0" smtClean="0">
                <a:solidFill>
                  <a:srgbClr val="FF0000"/>
                </a:solidFill>
                <a:latin typeface="Times New Roman" pitchFamily="18" charset="0"/>
                <a:cs typeface="Times New Roman" pitchFamily="18" charset="0"/>
              </a:rPr>
            </a:br>
            <a:endParaRPr lang="en-US" sz="2800"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152400" y="838200"/>
            <a:ext cx="8991600" cy="6019800"/>
          </a:xfrm>
        </p:spPr>
        <p:txBody>
          <a:bodyPr>
            <a:normAutofit/>
          </a:bodyPr>
          <a:lstStyle/>
          <a:p>
            <a:r>
              <a:rPr lang="en-US" sz="2400" dirty="0" smtClean="0">
                <a:latin typeface="Times New Roman" pitchFamily="18" charset="0"/>
                <a:cs typeface="Times New Roman" pitchFamily="18" charset="0"/>
              </a:rPr>
              <a:t>According to the definition of internet of things (</a:t>
            </a: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there are lot of </a:t>
            </a: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devices which are interconnected with each through internet. These devices sense the data continuously from their environment. Sensed data can either share with each other or transmitted on cloud server.</a:t>
            </a:r>
          </a:p>
          <a:p>
            <a:pPr fontAlgn="base">
              <a:buNone/>
            </a:pPr>
            <a:r>
              <a:rPr lang="en-US" sz="2400" b="1" dirty="0" smtClean="0">
                <a:solidFill>
                  <a:srgbClr val="FF0000"/>
                </a:solidFill>
                <a:latin typeface="Times New Roman" pitchFamily="18" charset="0"/>
                <a:cs typeface="Times New Roman" pitchFamily="18" charset="0"/>
              </a:rPr>
              <a:t>Major Characteristics of the Internet of Things: </a:t>
            </a:r>
          </a:p>
          <a:p>
            <a:pPr fontAlgn="base"/>
            <a:r>
              <a:rPr lang="en-US" sz="2400" dirty="0" smtClean="0">
                <a:latin typeface="Times New Roman" pitchFamily="18" charset="0"/>
                <a:cs typeface="Times New Roman" pitchFamily="18" charset="0"/>
              </a:rPr>
              <a:t>There are the following characteristics of </a:t>
            </a: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as follows. Let’s discuss it one by one</a:t>
            </a:r>
            <a:r>
              <a:rPr lang="en-US" sz="2400" dirty="0" smtClean="0"/>
              <a:t>.</a:t>
            </a:r>
          </a:p>
          <a:p>
            <a:pPr fontAlgn="base">
              <a:buNone/>
            </a:pPr>
            <a:r>
              <a:rPr lang="en-US" sz="2400" b="1" dirty="0" smtClean="0">
                <a:solidFill>
                  <a:srgbClr val="FF0000"/>
                </a:solidFill>
                <a:latin typeface="Times New Roman" pitchFamily="18" charset="0"/>
                <a:cs typeface="Times New Roman" pitchFamily="18" charset="0"/>
              </a:rPr>
              <a:t>1. Connectivity : </a:t>
            </a:r>
          </a:p>
          <a:p>
            <a:pPr fontAlgn="base"/>
            <a:r>
              <a:rPr lang="en-US" sz="2400" dirty="0" smtClean="0">
                <a:latin typeface="Times New Roman" pitchFamily="18" charset="0"/>
                <a:cs typeface="Times New Roman" pitchFamily="18" charset="0"/>
              </a:rPr>
              <a:t>Connectivity is an important pillar of the </a:t>
            </a: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infrastructure. </a:t>
            </a: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devices should be connected regardless of their presence. Without connection, nothing makes sense.</a:t>
            </a:r>
          </a:p>
          <a:p>
            <a:pPr fontAlgn="base">
              <a:buNone/>
            </a:pPr>
            <a:r>
              <a:rPr lang="en-US" sz="2400" b="1" dirty="0" smtClean="0">
                <a:solidFill>
                  <a:srgbClr val="FF0000"/>
                </a:solidFill>
                <a:latin typeface="Times New Roman" pitchFamily="18" charset="0"/>
                <a:cs typeface="Times New Roman" pitchFamily="18" charset="0"/>
              </a:rPr>
              <a:t>2. Identity :</a:t>
            </a:r>
          </a:p>
          <a:p>
            <a:pPr fontAlgn="base">
              <a:buNone/>
            </a:pPr>
            <a:r>
              <a:rPr lang="en-US" sz="2400" b="1" dirty="0" smtClean="0"/>
              <a:t>	</a:t>
            </a:r>
            <a:r>
              <a:rPr lang="en-US" sz="2400" dirty="0" smtClean="0">
                <a:latin typeface="Times New Roman" pitchFamily="18" charset="0"/>
                <a:cs typeface="Times New Roman" pitchFamily="18" charset="0"/>
              </a:rPr>
              <a:t>Each </a:t>
            </a: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device has its unique identity. If it needs to access the data from specific device then its identification element is very helpful.</a:t>
            </a:r>
          </a:p>
          <a:p>
            <a:endParaRPr lang="en-US" sz="2400" dirty="0">
              <a:latin typeface="Times New Roman" pitchFamily="18" charset="0"/>
              <a:cs typeface="Times New Roman" pitchFamily="18" charset="0"/>
            </a:endParaRPr>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304800"/>
            <a:ext cx="8991600" cy="6400800"/>
          </a:xfrm>
        </p:spPr>
        <p:txBody>
          <a:bodyPr>
            <a:normAutofit/>
          </a:bodyPr>
          <a:lstStyle/>
          <a:p>
            <a:pPr fontAlgn="base">
              <a:buNone/>
            </a:pPr>
            <a:r>
              <a:rPr lang="en-US" sz="2400" b="1" dirty="0" smtClean="0">
                <a:solidFill>
                  <a:srgbClr val="FF0000"/>
                </a:solidFill>
                <a:latin typeface="Times New Roman" pitchFamily="18" charset="0"/>
                <a:cs typeface="Times New Roman" pitchFamily="18" charset="0"/>
              </a:rPr>
              <a:t>3. Intelligence</a:t>
            </a:r>
          </a:p>
          <a:p>
            <a:pPr fontAlgn="base"/>
            <a:r>
              <a:rPr lang="en-US" sz="2400" dirty="0" smtClean="0">
                <a:latin typeface="Times New Roman" pitchFamily="18" charset="0"/>
                <a:cs typeface="Times New Roman" pitchFamily="18" charset="0"/>
              </a:rPr>
              <a:t>The extraction of data from the sensor devices is very important. This data is only useful if it is interpreted properly. </a:t>
            </a: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perform operations on sensed data in such a way that the results are useful for us. It is the intelligence property of </a:t>
            </a: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a:t>
            </a:r>
          </a:p>
          <a:p>
            <a:pPr fontAlgn="base">
              <a:buNone/>
            </a:pPr>
            <a:r>
              <a:rPr lang="en-US" sz="2400" b="1" dirty="0" smtClean="0">
                <a:solidFill>
                  <a:srgbClr val="FF0000"/>
                </a:solidFill>
                <a:latin typeface="Times New Roman" pitchFamily="18" charset="0"/>
                <a:cs typeface="Times New Roman" pitchFamily="18" charset="0"/>
              </a:rPr>
              <a:t>4. Scalability</a:t>
            </a:r>
            <a:r>
              <a:rPr lang="en-US" sz="2400" dirty="0" smtClean="0">
                <a:latin typeface="Times New Roman" pitchFamily="18" charset="0"/>
                <a:cs typeface="Times New Roman" pitchFamily="18" charset="0"/>
              </a:rPr>
              <a:t> </a:t>
            </a:r>
          </a:p>
          <a:p>
            <a:pPr fontAlgn="base"/>
            <a:r>
              <a:rPr lang="en-US" sz="2400" dirty="0" smtClean="0">
                <a:latin typeface="Times New Roman" pitchFamily="18" charset="0"/>
                <a:cs typeface="Times New Roman" pitchFamily="18" charset="0"/>
              </a:rPr>
              <a:t>The number of </a:t>
            </a: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devices are increasing day by day. Hence, the scalability of an </a:t>
            </a: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should be enough that it can handle the massive traffic.</a:t>
            </a:r>
          </a:p>
          <a:p>
            <a:pPr fontAlgn="base">
              <a:buNone/>
            </a:pPr>
            <a:r>
              <a:rPr lang="en-US" sz="2400" b="1" dirty="0" smtClean="0">
                <a:solidFill>
                  <a:srgbClr val="FF0000"/>
                </a:solidFill>
                <a:latin typeface="Times New Roman" pitchFamily="18" charset="0"/>
                <a:cs typeface="Times New Roman" pitchFamily="18" charset="0"/>
              </a:rPr>
              <a:t>5. Dynamic and Self-Adapting</a:t>
            </a:r>
          </a:p>
          <a:p>
            <a:pPr fontAlgn="base"/>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devices should dynamically adapt themselves according to situations.  For example a camera can capture data according to light conditions. It is shifted to night or day mode automatically. It is self-Adapting  technique</a:t>
            </a:r>
          </a:p>
          <a:p>
            <a:endParaRPr 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304800"/>
            <a:ext cx="8534400" cy="5821363"/>
          </a:xfrm>
        </p:spPr>
        <p:txBody>
          <a:bodyPr/>
          <a:lstStyle/>
          <a:p>
            <a:pPr fontAlgn="base">
              <a:buNone/>
            </a:pPr>
            <a:r>
              <a:rPr lang="en-US" sz="2400" b="1" dirty="0" smtClean="0">
                <a:solidFill>
                  <a:srgbClr val="FF0000"/>
                </a:solidFill>
                <a:latin typeface="Times New Roman" pitchFamily="18" charset="0"/>
                <a:cs typeface="Times New Roman" pitchFamily="18" charset="0"/>
              </a:rPr>
              <a:t>6. Architecture</a:t>
            </a:r>
          </a:p>
          <a:p>
            <a:pPr fontAlgn="base"/>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architecture should be hybrid, supporting different manufacturers. So, it cannot be homogeneous in nature. </a:t>
            </a: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is not the name of any engineering branch. </a:t>
            </a: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comes to picture when multiple domains come together.</a:t>
            </a:r>
          </a:p>
          <a:p>
            <a:pPr fontAlgn="base">
              <a:buNone/>
            </a:pPr>
            <a:r>
              <a:rPr lang="en-US" sz="2400" b="1" dirty="0" smtClean="0">
                <a:solidFill>
                  <a:srgbClr val="FF0000"/>
                </a:solidFill>
                <a:latin typeface="Times New Roman" pitchFamily="18" charset="0"/>
                <a:cs typeface="Times New Roman" pitchFamily="18" charset="0"/>
              </a:rPr>
              <a:t>7. Safety</a:t>
            </a:r>
          </a:p>
          <a:p>
            <a:pPr fontAlgn="base"/>
            <a:r>
              <a:rPr lang="en-US" sz="2400" dirty="0" smtClean="0">
                <a:latin typeface="Times New Roman" pitchFamily="18" charset="0"/>
                <a:cs typeface="Times New Roman" pitchFamily="18" charset="0"/>
              </a:rPr>
              <a:t>Safety should be the top priority. But in case of </a:t>
            </a: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Safety is big challenge because multiple things are connected through internet. And security at each node is a critical and tough task.</a:t>
            </a:r>
          </a:p>
          <a:p>
            <a:endParaRPr lang="en-US"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762000"/>
          </a:xfrm>
        </p:spPr>
        <p:txBody>
          <a:bodyPr>
            <a:normAutofit fontScale="90000"/>
          </a:bodyPr>
          <a:lstStyle/>
          <a:p>
            <a:pPr algn="l"/>
            <a:r>
              <a:rPr lang="en-US" sz="3200" dirty="0" smtClean="0">
                <a:solidFill>
                  <a:srgbClr val="FF0000"/>
                </a:solidFill>
                <a:latin typeface="Times New Roman" pitchFamily="18" charset="0"/>
                <a:cs typeface="Times New Roman" pitchFamily="18" charset="0"/>
              </a:rPr>
              <a:t>Architecture of </a:t>
            </a:r>
            <a:r>
              <a:rPr lang="en-US" sz="3200" dirty="0" err="1" smtClean="0">
                <a:solidFill>
                  <a:srgbClr val="FF0000"/>
                </a:solidFill>
                <a:latin typeface="Times New Roman" pitchFamily="18" charset="0"/>
                <a:cs typeface="Times New Roman" pitchFamily="18" charset="0"/>
              </a:rPr>
              <a:t>IoT</a:t>
            </a:r>
            <a:r>
              <a:rPr lang="en-US" sz="3200" dirty="0" smtClean="0">
                <a:solidFill>
                  <a:srgbClr val="FF0000"/>
                </a:solidFill>
                <a:latin typeface="Times New Roman" pitchFamily="18" charset="0"/>
                <a:cs typeface="Times New Roman" pitchFamily="18" charset="0"/>
              </a:rPr>
              <a:t>:</a:t>
            </a:r>
            <a:r>
              <a:rPr lang="en-US" sz="3200" dirty="0" smtClean="0"/>
              <a:t/>
            </a:r>
            <a:br>
              <a:rPr lang="en-US" sz="3200" dirty="0" smtClean="0"/>
            </a:br>
            <a:endParaRPr lang="en-US" sz="3200" dirty="0"/>
          </a:p>
        </p:txBody>
      </p:sp>
      <p:sp>
        <p:nvSpPr>
          <p:cNvPr id="3" name="Content Placeholder 2"/>
          <p:cNvSpPr>
            <a:spLocks noGrp="1"/>
          </p:cNvSpPr>
          <p:nvPr>
            <p:ph idx="1"/>
          </p:nvPr>
        </p:nvSpPr>
        <p:spPr>
          <a:xfrm>
            <a:off x="0" y="381000"/>
            <a:ext cx="9144000" cy="6248400"/>
          </a:xfrm>
        </p:spPr>
        <p:txBody>
          <a:bodyPr>
            <a:normAutofit lnSpcReduction="10000"/>
          </a:bodyPr>
          <a:lstStyle/>
          <a:p>
            <a:r>
              <a:rPr lang="en-US" sz="2400" dirty="0" smtClean="0">
                <a:latin typeface="Times New Roman" pitchFamily="18" charset="0"/>
                <a:cs typeface="Times New Roman" pitchFamily="18" charset="0"/>
              </a:rPr>
              <a:t>There are different phases in the architecture of </a:t>
            </a: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but they can vary according to the situations but generally, there are these four phases in the architecture of </a:t>
            </a:r>
            <a:r>
              <a:rPr lang="en-US" sz="2400" dirty="0" err="1" smtClean="0">
                <a:latin typeface="Times New Roman" pitchFamily="18" charset="0"/>
                <a:cs typeface="Times New Roman" pitchFamily="18" charset="0"/>
              </a:rPr>
              <a:t>IoT</a:t>
            </a:r>
            <a:endParaRPr lang="en-US" sz="2400" dirty="0" smtClean="0">
              <a:latin typeface="Times New Roman" pitchFamily="18" charset="0"/>
              <a:cs typeface="Times New Roman" pitchFamily="18" charset="0"/>
            </a:endParaRPr>
          </a:p>
          <a:p>
            <a:pPr>
              <a:buNone/>
            </a:pPr>
            <a:r>
              <a:rPr lang="en-US" sz="2400" b="1" dirty="0" smtClean="0">
                <a:solidFill>
                  <a:srgbClr val="FF0000"/>
                </a:solidFill>
                <a:latin typeface="Times New Roman" pitchFamily="18" charset="0"/>
                <a:cs typeface="Times New Roman" pitchFamily="18" charset="0"/>
              </a:rPr>
              <a:t>Networked Devices</a:t>
            </a:r>
          </a:p>
          <a:p>
            <a:r>
              <a:rPr lang="en-US" sz="2400" dirty="0" smtClean="0">
                <a:latin typeface="Times New Roman" pitchFamily="18" charset="0"/>
                <a:cs typeface="Times New Roman" pitchFamily="18" charset="0"/>
              </a:rPr>
              <a:t>These are the physical devices which include sensors, actuators, and transducers. These are the actual devices that collect and send the data for processing. They are capable of receiving real-time data and they can convert the physical quantities into electrical signals which can be sent through a network.</a:t>
            </a:r>
          </a:p>
          <a:p>
            <a:pPr>
              <a:buNone/>
            </a:pPr>
            <a:r>
              <a:rPr lang="en-US" sz="2400" b="1" dirty="0" smtClean="0">
                <a:solidFill>
                  <a:srgbClr val="FF0000"/>
                </a:solidFill>
                <a:latin typeface="Times New Roman" pitchFamily="18" charset="0"/>
                <a:cs typeface="Times New Roman" pitchFamily="18" charset="0"/>
              </a:rPr>
              <a:t>Data Aggregation</a:t>
            </a:r>
          </a:p>
          <a:p>
            <a:r>
              <a:rPr lang="en-US" sz="2400" dirty="0" smtClean="0">
                <a:latin typeface="Times New Roman" pitchFamily="18" charset="0"/>
                <a:cs typeface="Times New Roman" pitchFamily="18" charset="0"/>
              </a:rPr>
              <a:t>It is a very important stage as it includes converting the raw data collected by sensors into meaningful data which can be used to take actions. It also includes Data Acquisition Systems and Internet Gateways. It converts the Analog signals provided by sensors into digital signals.</a:t>
            </a:r>
          </a:p>
          <a:p>
            <a:r>
              <a:rPr lang="en-US" sz="2400" dirty="0" smtClean="0">
                <a:latin typeface="Times New Roman" pitchFamily="18" charset="0"/>
                <a:cs typeface="Times New Roman" pitchFamily="18" charset="0"/>
              </a:rPr>
              <a:t> </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228600"/>
            <a:ext cx="9144000" cy="6629400"/>
          </a:xfrm>
        </p:spPr>
        <p:txBody>
          <a:bodyPr>
            <a:normAutofit/>
          </a:bodyPr>
          <a:lstStyle/>
          <a:p>
            <a:pPr>
              <a:buNone/>
            </a:pPr>
            <a:r>
              <a:rPr lang="en-US" sz="2600" b="1" dirty="0" smtClean="0">
                <a:solidFill>
                  <a:srgbClr val="FF0000"/>
                </a:solidFill>
                <a:latin typeface="Times New Roman" pitchFamily="18" charset="0"/>
                <a:cs typeface="Times New Roman" pitchFamily="18" charset="0"/>
              </a:rPr>
              <a:t>Final Analysis</a:t>
            </a:r>
          </a:p>
          <a:p>
            <a:r>
              <a:rPr lang="en-US" sz="2600" dirty="0" smtClean="0">
                <a:latin typeface="Times New Roman" pitchFamily="18" charset="0"/>
                <a:cs typeface="Times New Roman" pitchFamily="18" charset="0"/>
              </a:rPr>
              <a:t>This is a stage that includes edge IT analytics and the processing of data to make it more efficient and fully capable of execution. It also includes managing and locating all the devices correctly</a:t>
            </a:r>
          </a:p>
          <a:p>
            <a:pPr>
              <a:buNone/>
            </a:pPr>
            <a:r>
              <a:rPr lang="en-US" sz="2600" b="1" dirty="0" smtClean="0">
                <a:solidFill>
                  <a:srgbClr val="FF0000"/>
                </a:solidFill>
                <a:latin typeface="Times New Roman" pitchFamily="18" charset="0"/>
                <a:cs typeface="Times New Roman" pitchFamily="18" charset="0"/>
              </a:rPr>
              <a:t>Cloud Analysis</a:t>
            </a:r>
          </a:p>
          <a:p>
            <a:r>
              <a:rPr lang="en-US" sz="2600" dirty="0" smtClean="0">
                <a:latin typeface="Times New Roman" pitchFamily="18" charset="0"/>
                <a:cs typeface="Times New Roman" pitchFamily="18" charset="0"/>
              </a:rPr>
              <a:t>The final data is received here and </a:t>
            </a:r>
            <a:r>
              <a:rPr lang="en-US" sz="2600" dirty="0" err="1" smtClean="0">
                <a:latin typeface="Times New Roman" pitchFamily="18" charset="0"/>
                <a:cs typeface="Times New Roman" pitchFamily="18" charset="0"/>
              </a:rPr>
              <a:t>analysed</a:t>
            </a:r>
            <a:r>
              <a:rPr lang="en-US" sz="2600" dirty="0" smtClean="0">
                <a:latin typeface="Times New Roman" pitchFamily="18" charset="0"/>
                <a:cs typeface="Times New Roman" pitchFamily="18" charset="0"/>
              </a:rPr>
              <a:t> closely and precisely in data </a:t>
            </a:r>
            <a:r>
              <a:rPr lang="en-US" sz="2600" dirty="0" err="1" smtClean="0">
                <a:latin typeface="Times New Roman" pitchFamily="18" charset="0"/>
                <a:cs typeface="Times New Roman" pitchFamily="18" charset="0"/>
              </a:rPr>
              <a:t>centres</a:t>
            </a:r>
            <a:r>
              <a:rPr lang="en-US" sz="2600" dirty="0" smtClean="0">
                <a:latin typeface="Times New Roman" pitchFamily="18" charset="0"/>
                <a:cs typeface="Times New Roman" pitchFamily="18" charset="0"/>
              </a:rPr>
              <a:t>. They process and clean the data to make it free from any kind of errors and missing values. After this stage, data is ready to be sent back and executed to perform operations.</a:t>
            </a:r>
          </a:p>
          <a:p>
            <a:r>
              <a:rPr lang="en-US" b="1" dirty="0" smtClean="0"/>
              <a:t>Now let us see the basic fundamental architecture of </a:t>
            </a:r>
            <a:r>
              <a:rPr lang="en-US" b="1" dirty="0" err="1" smtClean="0"/>
              <a:t>IoT</a:t>
            </a:r>
            <a:r>
              <a:rPr lang="en-US" b="1" dirty="0" smtClean="0"/>
              <a:t> which consists of four stages as shown in the diagram given below</a:t>
            </a:r>
            <a:endParaRPr lang="en-US" dirty="0" smtClean="0"/>
          </a:p>
          <a:p>
            <a:endParaRPr lang="en-US"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www.tutorialspoint.com/assets/questions/media/64052/iot_architecture.jpg"/>
          <p:cNvPicPr>
            <a:picLocks noGrp="1" noChangeAspect="1" noChangeArrowheads="1"/>
          </p:cNvPicPr>
          <p:nvPr>
            <p:ph idx="1"/>
          </p:nvPr>
        </p:nvPicPr>
        <p:blipFill>
          <a:blip r:embed="rId2"/>
          <a:srcRect/>
          <a:stretch>
            <a:fillRect/>
          </a:stretch>
        </p:blipFill>
        <p:spPr bwMode="auto">
          <a:xfrm>
            <a:off x="835223" y="762000"/>
            <a:ext cx="7948548" cy="5410200"/>
          </a:xfrm>
          <a:prstGeom prst="rect">
            <a:avLst/>
          </a:prstGeom>
          <a:noFill/>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lstStyle/>
          <a:p>
            <a:pPr>
              <a:buNone/>
            </a:pPr>
            <a:r>
              <a:rPr lang="en-US" sz="2600" b="1" dirty="0" smtClean="0">
                <a:solidFill>
                  <a:srgbClr val="FF0000"/>
                </a:solidFill>
                <a:latin typeface="Times New Roman" pitchFamily="18" charset="0"/>
                <a:cs typeface="Times New Roman" pitchFamily="18" charset="0"/>
              </a:rPr>
              <a:t>Sensing Layer</a:t>
            </a:r>
            <a:r>
              <a:rPr lang="en-US" b="1" dirty="0" smtClean="0"/>
              <a:t> </a:t>
            </a:r>
            <a:r>
              <a:rPr lang="en-US" dirty="0" smtClean="0"/>
              <a:t>− </a:t>
            </a:r>
            <a:r>
              <a:rPr lang="en-US" sz="2600" dirty="0" smtClean="0">
                <a:latin typeface="Times New Roman" pitchFamily="18" charset="0"/>
                <a:cs typeface="Times New Roman" pitchFamily="18" charset="0"/>
              </a:rPr>
              <a:t>The first stage of </a:t>
            </a:r>
            <a:r>
              <a:rPr lang="en-US" sz="2600" dirty="0" err="1" smtClean="0">
                <a:latin typeface="Times New Roman" pitchFamily="18" charset="0"/>
                <a:cs typeface="Times New Roman" pitchFamily="18" charset="0"/>
              </a:rPr>
              <a:t>IoT</a:t>
            </a:r>
            <a:r>
              <a:rPr lang="en-US" sz="2600" dirty="0" smtClean="0">
                <a:latin typeface="Times New Roman" pitchFamily="18" charset="0"/>
                <a:cs typeface="Times New Roman" pitchFamily="18" charset="0"/>
              </a:rPr>
              <a:t> includes sensors, devices, actuators etc. which collect data from the physical environment, processes it and then sends it over the network.</a:t>
            </a:r>
          </a:p>
          <a:p>
            <a:pPr>
              <a:buNone/>
            </a:pPr>
            <a:r>
              <a:rPr lang="en-US" sz="2600" b="1" dirty="0" smtClean="0">
                <a:solidFill>
                  <a:srgbClr val="FF0000"/>
                </a:solidFill>
                <a:latin typeface="Times New Roman" pitchFamily="18" charset="0"/>
                <a:cs typeface="Times New Roman" pitchFamily="18" charset="0"/>
              </a:rPr>
              <a:t>Network Layer</a:t>
            </a:r>
            <a:r>
              <a:rPr lang="en-US" b="1" dirty="0" smtClean="0"/>
              <a:t> </a:t>
            </a:r>
            <a:r>
              <a:rPr lang="en-US" dirty="0" smtClean="0"/>
              <a:t>− </a:t>
            </a:r>
            <a:r>
              <a:rPr lang="en-US" sz="2600" dirty="0" smtClean="0">
                <a:latin typeface="Times New Roman" pitchFamily="18" charset="0"/>
                <a:cs typeface="Times New Roman" pitchFamily="18" charset="0"/>
              </a:rPr>
              <a:t>The second stage of the </a:t>
            </a:r>
            <a:r>
              <a:rPr lang="en-US" sz="2600" dirty="0" err="1" smtClean="0">
                <a:latin typeface="Times New Roman" pitchFamily="18" charset="0"/>
                <a:cs typeface="Times New Roman" pitchFamily="18" charset="0"/>
              </a:rPr>
              <a:t>IoT</a:t>
            </a:r>
            <a:r>
              <a:rPr lang="en-US" sz="2600" dirty="0" smtClean="0">
                <a:latin typeface="Times New Roman" pitchFamily="18" charset="0"/>
                <a:cs typeface="Times New Roman" pitchFamily="18" charset="0"/>
              </a:rPr>
              <a:t> consists of Network Gateways and Data Acquisition Systems. DAS converts the analogue data (collected from Sensors) into Digital Data. It also performs malware detection and data management.</a:t>
            </a:r>
          </a:p>
          <a:p>
            <a:pPr>
              <a:buNone/>
            </a:pPr>
            <a:r>
              <a:rPr lang="en-US" sz="2600" b="1" dirty="0" smtClean="0">
                <a:solidFill>
                  <a:srgbClr val="FF0000"/>
                </a:solidFill>
                <a:latin typeface="Times New Roman" pitchFamily="18" charset="0"/>
                <a:cs typeface="Times New Roman" pitchFamily="18" charset="0"/>
              </a:rPr>
              <a:t>Data Processing Layer</a:t>
            </a:r>
            <a:r>
              <a:rPr lang="en-US" sz="2800" b="1" dirty="0" smtClean="0"/>
              <a:t> </a:t>
            </a:r>
            <a:r>
              <a:rPr lang="en-US" sz="2800" dirty="0" smtClean="0"/>
              <a:t>− </a:t>
            </a:r>
            <a:r>
              <a:rPr lang="en-US" sz="2600" dirty="0" smtClean="0">
                <a:latin typeface="Times New Roman" pitchFamily="18" charset="0"/>
                <a:cs typeface="Times New Roman" pitchFamily="18" charset="0"/>
              </a:rPr>
              <a:t>The third stage of </a:t>
            </a:r>
            <a:r>
              <a:rPr lang="en-US" sz="2600" dirty="0" err="1" smtClean="0">
                <a:latin typeface="Times New Roman" pitchFamily="18" charset="0"/>
                <a:cs typeface="Times New Roman" pitchFamily="18" charset="0"/>
              </a:rPr>
              <a:t>IoT</a:t>
            </a:r>
            <a:r>
              <a:rPr lang="en-US" sz="2600" dirty="0" smtClean="0">
                <a:latin typeface="Times New Roman" pitchFamily="18" charset="0"/>
                <a:cs typeface="Times New Roman" pitchFamily="18" charset="0"/>
              </a:rPr>
              <a:t> is the most important stage. Here, data is pre-processed on its variety and separated accordingly. After this, it is sent to Data </a:t>
            </a:r>
            <a:r>
              <a:rPr lang="en-US" sz="2600" dirty="0" err="1" smtClean="0">
                <a:latin typeface="Times New Roman" pitchFamily="18" charset="0"/>
                <a:cs typeface="Times New Roman" pitchFamily="18" charset="0"/>
              </a:rPr>
              <a:t>Centres</a:t>
            </a:r>
            <a:r>
              <a:rPr lang="en-US" sz="2600" dirty="0" smtClean="0">
                <a:latin typeface="Times New Roman" pitchFamily="18" charset="0"/>
                <a:cs typeface="Times New Roman" pitchFamily="18" charset="0"/>
              </a:rPr>
              <a:t>. Here Edge IT comes into use.</a:t>
            </a:r>
          </a:p>
          <a:p>
            <a:pPr>
              <a:buNone/>
            </a:pPr>
            <a:r>
              <a:rPr lang="en-US" sz="2600" b="1" dirty="0" smtClean="0">
                <a:solidFill>
                  <a:srgbClr val="FF0000"/>
                </a:solidFill>
                <a:latin typeface="Times New Roman" pitchFamily="18" charset="0"/>
                <a:cs typeface="Times New Roman" pitchFamily="18" charset="0"/>
              </a:rPr>
              <a:t>Application Layer</a:t>
            </a:r>
            <a:r>
              <a:rPr lang="en-US" sz="2800" b="1" dirty="0" smtClean="0"/>
              <a:t> </a:t>
            </a:r>
            <a:r>
              <a:rPr lang="en-US" sz="2800" dirty="0" smtClean="0"/>
              <a:t>− </a:t>
            </a:r>
            <a:r>
              <a:rPr lang="en-US" sz="2600" dirty="0" smtClean="0">
                <a:latin typeface="Times New Roman" pitchFamily="18" charset="0"/>
                <a:cs typeface="Times New Roman" pitchFamily="18" charset="0"/>
              </a:rPr>
              <a:t>The fourth stage of </a:t>
            </a:r>
            <a:r>
              <a:rPr lang="en-US" sz="2600" dirty="0" err="1" smtClean="0">
                <a:latin typeface="Times New Roman" pitchFamily="18" charset="0"/>
                <a:cs typeface="Times New Roman" pitchFamily="18" charset="0"/>
              </a:rPr>
              <a:t>IoT</a:t>
            </a:r>
            <a:r>
              <a:rPr lang="en-US" sz="2600" dirty="0" smtClean="0">
                <a:latin typeface="Times New Roman" pitchFamily="18" charset="0"/>
                <a:cs typeface="Times New Roman" pitchFamily="18" charset="0"/>
              </a:rPr>
              <a:t> consists of Cloud/Data </a:t>
            </a:r>
            <a:r>
              <a:rPr lang="en-US" sz="2600" dirty="0" err="1" smtClean="0">
                <a:latin typeface="Times New Roman" pitchFamily="18" charset="0"/>
                <a:cs typeface="Times New Roman" pitchFamily="18" charset="0"/>
              </a:rPr>
              <a:t>Centres</a:t>
            </a:r>
            <a:r>
              <a:rPr lang="en-US" sz="2600" dirty="0" smtClean="0">
                <a:latin typeface="Times New Roman" pitchFamily="18" charset="0"/>
                <a:cs typeface="Times New Roman" pitchFamily="18" charset="0"/>
              </a:rPr>
              <a:t> where data is managed and used by applications like agriculture, </a:t>
            </a:r>
            <a:r>
              <a:rPr lang="en-US" sz="2600" dirty="0" err="1" smtClean="0">
                <a:latin typeface="Times New Roman" pitchFamily="18" charset="0"/>
                <a:cs typeface="Times New Roman" pitchFamily="18" charset="0"/>
              </a:rPr>
              <a:t>defence</a:t>
            </a:r>
            <a:r>
              <a:rPr lang="en-US" sz="2600" dirty="0" smtClean="0">
                <a:latin typeface="Times New Roman" pitchFamily="18" charset="0"/>
                <a:cs typeface="Times New Roman" pitchFamily="18" charset="0"/>
              </a:rPr>
              <a:t>, health care etc.</a:t>
            </a:r>
          </a:p>
          <a:p>
            <a:pPr>
              <a:buNone/>
            </a:pPr>
            <a:endParaRPr lang="en-US" sz="2600" dirty="0" smtClean="0">
              <a:latin typeface="Times New Roman" pitchFamily="18" charset="0"/>
              <a:cs typeface="Times New Roman" pitchFamily="18" charset="0"/>
            </a:endParaRPr>
          </a:p>
          <a:p>
            <a:pPr>
              <a:buNone/>
            </a:pPr>
            <a:endParaRPr lang="en-US" sz="2600" dirty="0" smtClean="0">
              <a:latin typeface="Times New Roman" pitchFamily="18" charset="0"/>
              <a:cs typeface="Times New Roman" pitchFamily="18" charset="0"/>
            </a:endParaRPr>
          </a:p>
          <a:p>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1417638"/>
          </a:xfrm>
        </p:spPr>
        <p:txBody>
          <a:bodyPr/>
          <a:lstStyle/>
          <a:p>
            <a:pPr algn="l"/>
            <a:r>
              <a:rPr lang="en-US" dirty="0" smtClean="0">
                <a:solidFill>
                  <a:srgbClr val="FF0000"/>
                </a:solidFill>
                <a:latin typeface="Times New Roman" pitchFamily="18" charset="0"/>
                <a:cs typeface="Times New Roman" pitchFamily="18" charset="0"/>
              </a:rPr>
              <a:t>History of </a:t>
            </a:r>
            <a:r>
              <a:rPr lang="en-US" dirty="0" err="1" smtClean="0">
                <a:solidFill>
                  <a:srgbClr val="FF0000"/>
                </a:solidFill>
                <a:latin typeface="Times New Roman" pitchFamily="18" charset="0"/>
                <a:cs typeface="Times New Roman" pitchFamily="18" charset="0"/>
              </a:rPr>
              <a:t>IoT</a:t>
            </a:r>
            <a:endParaRPr lang="en-US" dirty="0">
              <a:solidFill>
                <a:srgbClr val="FF0000"/>
              </a:solidFill>
              <a:latin typeface="Times New Roman" pitchFamily="18" charset="0"/>
              <a:cs typeface="Times New Roman" pitchFamily="18" charset="0"/>
            </a:endParaRPr>
          </a:p>
        </p:txBody>
      </p:sp>
      <p:pic>
        <p:nvPicPr>
          <p:cNvPr id="1027" name="Picture 3"/>
          <p:cNvPicPr>
            <a:picLocks noGrp="1" noChangeAspect="1" noChangeArrowheads="1"/>
          </p:cNvPicPr>
          <p:nvPr>
            <p:ph idx="1"/>
          </p:nvPr>
        </p:nvPicPr>
        <p:blipFill>
          <a:blip r:embed="rId2"/>
          <a:srcRect/>
          <a:stretch>
            <a:fillRect/>
          </a:stretch>
        </p:blipFill>
        <p:spPr bwMode="auto">
          <a:xfrm>
            <a:off x="304800" y="990600"/>
            <a:ext cx="8305800" cy="5370562"/>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8686800" cy="6629400"/>
          </a:xfrm>
        </p:spPr>
        <p:txBody>
          <a:bodyPr>
            <a:normAutofit fontScale="70000" lnSpcReduction="20000"/>
          </a:bodyPr>
          <a:lstStyle/>
          <a:p>
            <a:r>
              <a:rPr lang="en-US" sz="4600" dirty="0" smtClean="0">
                <a:solidFill>
                  <a:srgbClr val="FF0000"/>
                </a:solidFill>
                <a:latin typeface="Times New Roman" pitchFamily="18" charset="0"/>
                <a:cs typeface="Times New Roman" pitchFamily="18" charset="0"/>
              </a:rPr>
              <a:t>Advantages</a:t>
            </a:r>
          </a:p>
          <a:p>
            <a:r>
              <a:rPr lang="en-US" sz="3400" dirty="0" smtClean="0">
                <a:latin typeface="Times New Roman" pitchFamily="18" charset="0"/>
                <a:cs typeface="Times New Roman" pitchFamily="18" charset="0"/>
              </a:rPr>
              <a:t>The advantages of </a:t>
            </a:r>
            <a:r>
              <a:rPr lang="en-US" sz="3400" dirty="0" err="1" smtClean="0">
                <a:latin typeface="Times New Roman" pitchFamily="18" charset="0"/>
                <a:cs typeface="Times New Roman" pitchFamily="18" charset="0"/>
              </a:rPr>
              <a:t>IoT</a:t>
            </a:r>
            <a:r>
              <a:rPr lang="en-US" sz="3400" dirty="0" smtClean="0">
                <a:latin typeface="Times New Roman" pitchFamily="18" charset="0"/>
                <a:cs typeface="Times New Roman" pitchFamily="18" charset="0"/>
              </a:rPr>
              <a:t> are as follows −</a:t>
            </a:r>
          </a:p>
          <a:p>
            <a:pPr>
              <a:buNone/>
            </a:pPr>
            <a:r>
              <a:rPr lang="en-US" sz="3400" b="1" dirty="0" smtClean="0">
                <a:solidFill>
                  <a:srgbClr val="FF0000"/>
                </a:solidFill>
                <a:latin typeface="Times New Roman" pitchFamily="18" charset="0"/>
                <a:cs typeface="Times New Roman" pitchFamily="18" charset="0"/>
              </a:rPr>
              <a:t>Cost Reduction</a:t>
            </a:r>
            <a:r>
              <a:rPr lang="en-US" sz="3400" b="1" dirty="0" smtClean="0">
                <a:latin typeface="Times New Roman" pitchFamily="18" charset="0"/>
                <a:cs typeface="Times New Roman" pitchFamily="18" charset="0"/>
              </a:rPr>
              <a:t> </a:t>
            </a:r>
            <a:r>
              <a:rPr lang="en-US" sz="3400" dirty="0" smtClean="0">
                <a:latin typeface="Times New Roman" pitchFamily="18" charset="0"/>
                <a:cs typeface="Times New Roman" pitchFamily="18" charset="0"/>
              </a:rPr>
              <a:t>− IOT devices catch any problem very fast as compared to traditional troubleshooting. It not only saves time but also saves costs of large repairs.</a:t>
            </a:r>
          </a:p>
          <a:p>
            <a:pPr>
              <a:buNone/>
            </a:pPr>
            <a:r>
              <a:rPr lang="en-US" sz="3400" b="1" dirty="0" smtClean="0">
                <a:solidFill>
                  <a:srgbClr val="FF0000"/>
                </a:solidFill>
                <a:latin typeface="Times New Roman" pitchFamily="18" charset="0"/>
                <a:cs typeface="Times New Roman" pitchFamily="18" charset="0"/>
              </a:rPr>
              <a:t>Efficiency and Productivity</a:t>
            </a:r>
            <a:r>
              <a:rPr lang="en-US" sz="3400" b="1" dirty="0" smtClean="0">
                <a:latin typeface="Times New Roman" pitchFamily="18" charset="0"/>
                <a:cs typeface="Times New Roman" pitchFamily="18" charset="0"/>
              </a:rPr>
              <a:t> </a:t>
            </a:r>
            <a:r>
              <a:rPr lang="en-US" sz="3400" dirty="0" smtClean="0">
                <a:latin typeface="Times New Roman" pitchFamily="18" charset="0"/>
                <a:cs typeface="Times New Roman" pitchFamily="18" charset="0"/>
              </a:rPr>
              <a:t>− An automated PDF conversion and creation tool will remove the hustle of PDF editing and archiving. Hence, increase in Efficiency and Productivity.</a:t>
            </a:r>
          </a:p>
          <a:p>
            <a:pPr>
              <a:buNone/>
            </a:pPr>
            <a:r>
              <a:rPr lang="en-US" sz="3400" b="1" dirty="0" smtClean="0">
                <a:solidFill>
                  <a:srgbClr val="FF0000"/>
                </a:solidFill>
                <a:latin typeface="Times New Roman" pitchFamily="18" charset="0"/>
                <a:cs typeface="Times New Roman" pitchFamily="18" charset="0"/>
              </a:rPr>
              <a:t>Business Opportunities</a:t>
            </a:r>
            <a:r>
              <a:rPr lang="en-US" sz="3400" b="1" dirty="0" smtClean="0">
                <a:latin typeface="Times New Roman" pitchFamily="18" charset="0"/>
                <a:cs typeface="Times New Roman" pitchFamily="18" charset="0"/>
              </a:rPr>
              <a:t> </a:t>
            </a:r>
            <a:r>
              <a:rPr lang="en-US" sz="3400" dirty="0" smtClean="0">
                <a:latin typeface="Times New Roman" pitchFamily="18" charset="0"/>
                <a:cs typeface="Times New Roman" pitchFamily="18" charset="0"/>
              </a:rPr>
              <a:t>− IOT provides advanced analytics, smart utility grids which help Small Management Businesses to provide more valuable content and things to their customers.</a:t>
            </a:r>
          </a:p>
          <a:p>
            <a:pPr>
              <a:buNone/>
            </a:pPr>
            <a:r>
              <a:rPr lang="en-US" sz="3400" b="1" dirty="0" smtClean="0">
                <a:solidFill>
                  <a:srgbClr val="FF0000"/>
                </a:solidFill>
                <a:latin typeface="Times New Roman" pitchFamily="18" charset="0"/>
                <a:cs typeface="Times New Roman" pitchFamily="18" charset="0"/>
              </a:rPr>
              <a:t>Customer Experience</a:t>
            </a:r>
            <a:r>
              <a:rPr lang="en-US" sz="3400" b="1" dirty="0" smtClean="0">
                <a:latin typeface="Times New Roman" pitchFamily="18" charset="0"/>
                <a:cs typeface="Times New Roman" pitchFamily="18" charset="0"/>
              </a:rPr>
              <a:t> </a:t>
            </a:r>
            <a:r>
              <a:rPr lang="en-US" sz="3400" dirty="0" smtClean="0">
                <a:latin typeface="Times New Roman" pitchFamily="18" charset="0"/>
                <a:cs typeface="Times New Roman" pitchFamily="18" charset="0"/>
              </a:rPr>
              <a:t>− Nowadays customer's experience is the most valuable thing in running a business. </a:t>
            </a:r>
            <a:r>
              <a:rPr lang="en-US" sz="3400" dirty="0" err="1" smtClean="0">
                <a:latin typeface="Times New Roman" pitchFamily="18" charset="0"/>
                <a:cs typeface="Times New Roman" pitchFamily="18" charset="0"/>
              </a:rPr>
              <a:t>IoT</a:t>
            </a:r>
            <a:r>
              <a:rPr lang="en-US" sz="3400" dirty="0" smtClean="0">
                <a:latin typeface="Times New Roman" pitchFamily="18" charset="0"/>
                <a:cs typeface="Times New Roman" pitchFamily="18" charset="0"/>
              </a:rPr>
              <a:t> has drastically increased the customer's experience. An example of customer experience is Home Automation. Since everything is connected, customers need not have to worry about appliances. One can turn off the appliance through mobile.</a:t>
            </a:r>
          </a:p>
          <a:p>
            <a:pPr>
              <a:buNone/>
            </a:pPr>
            <a:r>
              <a:rPr lang="en-US" sz="3400" b="1" dirty="0" smtClean="0">
                <a:solidFill>
                  <a:srgbClr val="FF0000"/>
                </a:solidFill>
                <a:latin typeface="Times New Roman" pitchFamily="18" charset="0"/>
                <a:cs typeface="Times New Roman" pitchFamily="18" charset="0"/>
              </a:rPr>
              <a:t>Mobility and Agility</a:t>
            </a:r>
            <a:r>
              <a:rPr lang="en-US" sz="3400" b="1" dirty="0" smtClean="0">
                <a:latin typeface="Times New Roman" pitchFamily="18" charset="0"/>
                <a:cs typeface="Times New Roman" pitchFamily="18" charset="0"/>
              </a:rPr>
              <a:t> </a:t>
            </a:r>
            <a:r>
              <a:rPr lang="en-US" sz="3400" dirty="0" smtClean="0">
                <a:latin typeface="Times New Roman" pitchFamily="18" charset="0"/>
                <a:cs typeface="Times New Roman" pitchFamily="18" charset="0"/>
              </a:rPr>
              <a:t>− With the help of </a:t>
            </a:r>
            <a:r>
              <a:rPr lang="en-US" sz="3400" dirty="0" err="1" smtClean="0">
                <a:latin typeface="Times New Roman" pitchFamily="18" charset="0"/>
                <a:cs typeface="Times New Roman" pitchFamily="18" charset="0"/>
              </a:rPr>
              <a:t>IoT</a:t>
            </a:r>
            <a:r>
              <a:rPr lang="en-US" sz="3400" dirty="0" smtClean="0">
                <a:latin typeface="Times New Roman" pitchFamily="18" charset="0"/>
                <a:cs typeface="Times New Roman" pitchFamily="18" charset="0"/>
              </a:rPr>
              <a:t>, employees can do their work from any geographical location, anytime without any restrictions.</a:t>
            </a:r>
            <a:endParaRPr lang="en-US" sz="3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0"/>
            <a:ext cx="8991600" cy="6858000"/>
          </a:xfrm>
        </p:spPr>
        <p:txBody>
          <a:bodyPr>
            <a:normAutofit fontScale="92500"/>
          </a:bodyPr>
          <a:lstStyle/>
          <a:p>
            <a:pPr>
              <a:buNone/>
            </a:pPr>
            <a:r>
              <a:rPr lang="en-US" sz="3800" dirty="0" smtClean="0">
                <a:solidFill>
                  <a:srgbClr val="FF0000"/>
                </a:solidFill>
                <a:latin typeface="Times New Roman" pitchFamily="18" charset="0"/>
                <a:cs typeface="Times New Roman" pitchFamily="18" charset="0"/>
              </a:rPr>
              <a:t>Disadvantages</a:t>
            </a:r>
          </a:p>
          <a:p>
            <a:r>
              <a:rPr lang="en-US" dirty="0" smtClean="0"/>
              <a:t>The disadvantages of </a:t>
            </a:r>
            <a:r>
              <a:rPr lang="en-US" dirty="0" err="1" smtClean="0"/>
              <a:t>IoT</a:t>
            </a:r>
            <a:r>
              <a:rPr lang="en-US" dirty="0" smtClean="0"/>
              <a:t> are as follows −</a:t>
            </a:r>
          </a:p>
          <a:p>
            <a:pPr>
              <a:buNone/>
            </a:pPr>
            <a:r>
              <a:rPr lang="en-US" sz="2600" dirty="0" smtClean="0">
                <a:solidFill>
                  <a:srgbClr val="FF0000"/>
                </a:solidFill>
                <a:latin typeface="Times New Roman" pitchFamily="18" charset="0"/>
                <a:cs typeface="Times New Roman" pitchFamily="18" charset="0"/>
              </a:rPr>
              <a:t>Security</a:t>
            </a:r>
            <a:r>
              <a:rPr lang="en-US" sz="2600" dirty="0" smtClean="0">
                <a:latin typeface="Times New Roman" pitchFamily="18" charset="0"/>
                <a:cs typeface="Times New Roman" pitchFamily="18" charset="0"/>
              </a:rPr>
              <a:t> − The data is travelling all over the Internet. So maintaining its privacy is still a Big Challenge. End-to-end Encryption is a must in </a:t>
            </a:r>
            <a:r>
              <a:rPr lang="en-US" sz="2600" dirty="0" err="1" smtClean="0">
                <a:latin typeface="Times New Roman" pitchFamily="18" charset="0"/>
                <a:cs typeface="Times New Roman" pitchFamily="18" charset="0"/>
              </a:rPr>
              <a:t>IoT</a:t>
            </a:r>
            <a:r>
              <a:rPr lang="en-US" sz="2600" dirty="0" smtClean="0">
                <a:latin typeface="Times New Roman" pitchFamily="18" charset="0"/>
                <a:cs typeface="Times New Roman" pitchFamily="18" charset="0"/>
              </a:rPr>
              <a:t>.</a:t>
            </a:r>
          </a:p>
          <a:p>
            <a:pPr>
              <a:buNone/>
            </a:pPr>
            <a:r>
              <a:rPr lang="en-US" sz="2600" dirty="0" smtClean="0">
                <a:solidFill>
                  <a:srgbClr val="FF0000"/>
                </a:solidFill>
                <a:latin typeface="Times New Roman" pitchFamily="18" charset="0"/>
                <a:cs typeface="Times New Roman" pitchFamily="18" charset="0"/>
              </a:rPr>
              <a:t>Compatibility</a:t>
            </a:r>
            <a:r>
              <a:rPr lang="en-US" sz="2600" dirty="0" smtClean="0">
                <a:latin typeface="Times New Roman" pitchFamily="18" charset="0"/>
                <a:cs typeface="Times New Roman" pitchFamily="18" charset="0"/>
              </a:rPr>
              <a:t> − There is no International Standard for the monitoring of the equipment.</a:t>
            </a:r>
          </a:p>
          <a:p>
            <a:pPr>
              <a:buNone/>
            </a:pPr>
            <a:r>
              <a:rPr lang="en-US" sz="2600" dirty="0" smtClean="0">
                <a:solidFill>
                  <a:srgbClr val="FF0000"/>
                </a:solidFill>
                <a:latin typeface="Times New Roman" pitchFamily="18" charset="0"/>
                <a:cs typeface="Times New Roman" pitchFamily="18" charset="0"/>
              </a:rPr>
              <a:t>Complexity</a:t>
            </a:r>
            <a:r>
              <a:rPr lang="en-US" sz="2600" dirty="0" smtClean="0">
                <a:latin typeface="Times New Roman" pitchFamily="18" charset="0"/>
                <a:cs typeface="Times New Roman" pitchFamily="18" charset="0"/>
              </a:rPr>
              <a:t> − Most of the devices still contain some software bugs. Each device must be able to seamlessly interact with other devices in the network.</a:t>
            </a:r>
          </a:p>
          <a:p>
            <a:pPr>
              <a:buNone/>
            </a:pPr>
            <a:r>
              <a:rPr lang="en-US" sz="2600" dirty="0" smtClean="0">
                <a:solidFill>
                  <a:srgbClr val="FF0000"/>
                </a:solidFill>
                <a:latin typeface="Times New Roman" pitchFamily="18" charset="0"/>
                <a:cs typeface="Times New Roman" pitchFamily="18" charset="0"/>
              </a:rPr>
              <a:t>Safety</a:t>
            </a:r>
            <a:r>
              <a:rPr lang="en-US" sz="2600" dirty="0" smtClean="0">
                <a:latin typeface="Times New Roman" pitchFamily="18" charset="0"/>
                <a:cs typeface="Times New Roman" pitchFamily="18" charset="0"/>
              </a:rPr>
              <a:t> − Suppose a patient is left unattended by a doctor. And some notorious guy changes the prescription or Health monitoring devices malfunctioned. Then it can result in the death of the patient.</a:t>
            </a:r>
          </a:p>
          <a:p>
            <a:pPr>
              <a:buNone/>
            </a:pPr>
            <a:r>
              <a:rPr lang="en-US" sz="2600" dirty="0" smtClean="0">
                <a:solidFill>
                  <a:srgbClr val="FF0000"/>
                </a:solidFill>
                <a:latin typeface="Times New Roman" pitchFamily="18" charset="0"/>
                <a:cs typeface="Times New Roman" pitchFamily="18" charset="0"/>
              </a:rPr>
              <a:t>Policies</a:t>
            </a:r>
            <a:r>
              <a:rPr lang="en-US" sz="2600" dirty="0" smtClean="0">
                <a:latin typeface="Times New Roman" pitchFamily="18" charset="0"/>
                <a:cs typeface="Times New Roman" pitchFamily="18" charset="0"/>
              </a:rPr>
              <a:t> − Government authorities must take some steps to make policies and standards related to </a:t>
            </a:r>
            <a:r>
              <a:rPr lang="en-US" sz="2600" dirty="0" err="1" smtClean="0">
                <a:latin typeface="Times New Roman" pitchFamily="18" charset="0"/>
                <a:cs typeface="Times New Roman" pitchFamily="18" charset="0"/>
              </a:rPr>
              <a:t>IoT</a:t>
            </a:r>
            <a:r>
              <a:rPr lang="en-US" sz="2600" dirty="0" smtClean="0">
                <a:latin typeface="Times New Roman" pitchFamily="18" charset="0"/>
                <a:cs typeface="Times New Roman" pitchFamily="18" charset="0"/>
              </a:rPr>
              <a:t> to stop the Black marketing of </a:t>
            </a:r>
            <a:r>
              <a:rPr lang="en-US" sz="2600" dirty="0" err="1" smtClean="0">
                <a:latin typeface="Times New Roman" pitchFamily="18" charset="0"/>
                <a:cs typeface="Times New Roman" pitchFamily="18" charset="0"/>
              </a:rPr>
              <a:t>IoT</a:t>
            </a:r>
            <a:r>
              <a:rPr lang="en-US" sz="2600" dirty="0" smtClean="0">
                <a:latin typeface="Times New Roman" pitchFamily="18" charset="0"/>
                <a:cs typeface="Times New Roman" pitchFamily="18" charset="0"/>
              </a:rPr>
              <a:t> devices.</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8686800" cy="6126163"/>
          </a:xfrm>
        </p:spPr>
        <p:txBody>
          <a:bodyPr/>
          <a:lstStyle/>
          <a:p>
            <a:r>
              <a:rPr lang="en-US" sz="2800" dirty="0" smtClean="0">
                <a:solidFill>
                  <a:srgbClr val="FF0000"/>
                </a:solidFill>
                <a:latin typeface="Times New Roman" pitchFamily="18" charset="0"/>
                <a:cs typeface="Times New Roman" pitchFamily="18" charset="0"/>
              </a:rPr>
              <a:t>The technologies supported by </a:t>
            </a:r>
            <a:r>
              <a:rPr lang="en-US" sz="2800" dirty="0" err="1" smtClean="0">
                <a:solidFill>
                  <a:srgbClr val="FF0000"/>
                </a:solidFill>
                <a:latin typeface="Times New Roman" pitchFamily="18" charset="0"/>
                <a:cs typeface="Times New Roman" pitchFamily="18" charset="0"/>
              </a:rPr>
              <a:t>IoT</a:t>
            </a:r>
            <a:r>
              <a:rPr lang="en-US" sz="2800" dirty="0" smtClean="0">
                <a:solidFill>
                  <a:srgbClr val="FF0000"/>
                </a:solidFill>
                <a:latin typeface="Times New Roman" pitchFamily="18" charset="0"/>
                <a:cs typeface="Times New Roman" pitchFamily="18" charset="0"/>
              </a:rPr>
              <a:t> are as follows −</a:t>
            </a:r>
          </a:p>
          <a:p>
            <a:r>
              <a:rPr lang="en-US" sz="2800" dirty="0" smtClean="0">
                <a:latin typeface="Times New Roman" pitchFamily="18" charset="0"/>
                <a:cs typeface="Times New Roman" pitchFamily="18" charset="0"/>
              </a:rPr>
              <a:t>Big Data Analytics</a:t>
            </a:r>
          </a:p>
          <a:p>
            <a:r>
              <a:rPr lang="en-US" sz="2800" dirty="0" smtClean="0">
                <a:latin typeface="Times New Roman" pitchFamily="18" charset="0"/>
                <a:cs typeface="Times New Roman" pitchFamily="18" charset="0"/>
              </a:rPr>
              <a:t>Cloud</a:t>
            </a:r>
          </a:p>
          <a:p>
            <a:r>
              <a:rPr lang="en-US" sz="2800" dirty="0" smtClean="0">
                <a:latin typeface="Times New Roman" pitchFamily="18" charset="0"/>
                <a:cs typeface="Times New Roman" pitchFamily="18" charset="0"/>
              </a:rPr>
              <a:t>Wireless Sensor Networks</a:t>
            </a:r>
          </a:p>
          <a:p>
            <a:r>
              <a:rPr lang="en-US" sz="2800" dirty="0" smtClean="0">
                <a:latin typeface="Times New Roman" pitchFamily="18" charset="0"/>
                <a:cs typeface="Times New Roman" pitchFamily="18" charset="0"/>
              </a:rPr>
              <a:t>Embedded Systems</a:t>
            </a:r>
          </a:p>
          <a:p>
            <a:pPr>
              <a:buNone/>
            </a:pPr>
            <a:r>
              <a:rPr lang="en-US" sz="2800" dirty="0" smtClean="0">
                <a:solidFill>
                  <a:srgbClr val="FF0000"/>
                </a:solidFill>
                <a:latin typeface="Times New Roman" pitchFamily="18" charset="0"/>
                <a:cs typeface="Times New Roman" pitchFamily="18" charset="0"/>
              </a:rPr>
              <a:t>5 Layer Architecture of </a:t>
            </a:r>
            <a:r>
              <a:rPr lang="en-US" sz="2800" dirty="0" err="1" smtClean="0">
                <a:solidFill>
                  <a:srgbClr val="FF0000"/>
                </a:solidFill>
                <a:latin typeface="Times New Roman" pitchFamily="18" charset="0"/>
                <a:cs typeface="Times New Roman" pitchFamily="18" charset="0"/>
              </a:rPr>
              <a:t>IoT</a:t>
            </a:r>
            <a:r>
              <a:rPr lang="en-US" sz="2800" dirty="0" smtClean="0">
                <a:solidFill>
                  <a:srgbClr val="FF0000"/>
                </a:solidFill>
                <a:latin typeface="Times New Roman" pitchFamily="18" charset="0"/>
                <a:cs typeface="Times New Roman" pitchFamily="18" charset="0"/>
              </a:rPr>
              <a:t> :</a:t>
            </a:r>
            <a:r>
              <a:rPr lang="en-US" dirty="0" smtClean="0"/>
              <a:t/>
            </a:r>
            <a:br>
              <a:rPr lang="en-US" dirty="0" smtClean="0"/>
            </a:br>
            <a:r>
              <a:rPr lang="en-US" sz="2800" dirty="0" smtClean="0">
                <a:latin typeface="Times New Roman" pitchFamily="18" charset="0"/>
                <a:cs typeface="Times New Roman" pitchFamily="18" charset="0"/>
              </a:rPr>
              <a:t>When project work is done with various cutting edge technologies and broad application area, 5 layer architecture is considered as best. 5 Layer model can be considered as an extension to the basic architecture of </a:t>
            </a:r>
            <a:r>
              <a:rPr lang="en-US" sz="2800" dirty="0" err="1" smtClean="0">
                <a:latin typeface="Times New Roman" pitchFamily="18" charset="0"/>
                <a:cs typeface="Times New Roman" pitchFamily="18" charset="0"/>
              </a:rPr>
              <a:t>IoT</a:t>
            </a:r>
            <a:r>
              <a:rPr lang="en-US" sz="2800" dirty="0" smtClean="0">
                <a:latin typeface="Times New Roman" pitchFamily="18" charset="0"/>
                <a:cs typeface="Times New Roman" pitchFamily="18" charset="0"/>
              </a:rPr>
              <a:t> because it has two additional layers to the basic model.</a:t>
            </a:r>
            <a:endParaRPr lang="en-US" sz="28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https://media.geeksforgeeks.org/wp-content/uploads/20200928142235/Screenshot.png"/>
          <p:cNvPicPr>
            <a:picLocks noGrp="1"/>
          </p:cNvPicPr>
          <p:nvPr>
            <p:ph idx="1"/>
          </p:nvPr>
        </p:nvPicPr>
        <p:blipFill>
          <a:blip r:embed="rId2"/>
          <a:srcRect/>
          <a:stretch>
            <a:fillRect/>
          </a:stretch>
        </p:blipFill>
        <p:spPr bwMode="auto">
          <a:xfrm>
            <a:off x="685800" y="381000"/>
            <a:ext cx="8001000" cy="6096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8686800" cy="6126163"/>
          </a:xfrm>
        </p:spPr>
        <p:txBody>
          <a:bodyPr>
            <a:normAutofit fontScale="92500"/>
          </a:bodyPr>
          <a:lstStyle/>
          <a:p>
            <a:pPr fontAlgn="base"/>
            <a:r>
              <a:rPr lang="en-US" sz="2800" b="1" dirty="0" smtClean="0">
                <a:solidFill>
                  <a:srgbClr val="FF0000"/>
                </a:solidFill>
                <a:latin typeface="Times New Roman" pitchFamily="18" charset="0"/>
                <a:cs typeface="Times New Roman" pitchFamily="18" charset="0"/>
              </a:rPr>
              <a:t>Perception Layer :</a:t>
            </a:r>
            <a:r>
              <a:rPr lang="en-US" dirty="0" smtClean="0"/>
              <a:t/>
            </a:r>
            <a:br>
              <a:rPr lang="en-US" dirty="0" smtClean="0"/>
            </a:br>
            <a:r>
              <a:rPr lang="en-US" sz="2600" dirty="0" smtClean="0">
                <a:latin typeface="Times New Roman" pitchFamily="18" charset="0"/>
                <a:cs typeface="Times New Roman" pitchFamily="18" charset="0"/>
              </a:rPr>
              <a:t>This is the first layer of </a:t>
            </a:r>
            <a:r>
              <a:rPr lang="en-US" sz="2600" dirty="0" err="1" smtClean="0">
                <a:latin typeface="Times New Roman" pitchFamily="18" charset="0"/>
                <a:cs typeface="Times New Roman" pitchFamily="18" charset="0"/>
              </a:rPr>
              <a:t>IoT</a:t>
            </a:r>
            <a:r>
              <a:rPr lang="en-US" sz="2600" dirty="0" smtClean="0">
                <a:latin typeface="Times New Roman" pitchFamily="18" charset="0"/>
                <a:cs typeface="Times New Roman" pitchFamily="18" charset="0"/>
              </a:rPr>
              <a:t> architecture. In the perception layer, number of sensors and actuators are used to gather useful information like temperature, moisture content, intruder detection, sounds, etc. The main function of this layer is to get information from surroundings and to pass data to another layer so that some actions can be done based on that information.</a:t>
            </a:r>
          </a:p>
          <a:p>
            <a:pPr fontAlgn="base"/>
            <a:r>
              <a:rPr lang="en-US" sz="2800" b="1" dirty="0" smtClean="0">
                <a:solidFill>
                  <a:srgbClr val="FF0000"/>
                </a:solidFill>
                <a:latin typeface="Times New Roman" pitchFamily="18" charset="0"/>
                <a:cs typeface="Times New Roman" pitchFamily="18" charset="0"/>
              </a:rPr>
              <a:t>Network Layer :</a:t>
            </a:r>
            <a:r>
              <a:rPr lang="en-US" dirty="0" smtClean="0"/>
              <a:t/>
            </a:r>
            <a:br>
              <a:rPr lang="en-US" dirty="0" smtClean="0"/>
            </a:br>
            <a:r>
              <a:rPr lang="en-US" sz="2600" dirty="0" smtClean="0">
                <a:latin typeface="Times New Roman" pitchFamily="18" charset="0"/>
                <a:cs typeface="Times New Roman" pitchFamily="18" charset="0"/>
              </a:rPr>
              <a:t>As the name suggests, it is the connecting layer between perception and middleware layer. It gets data from perception layer and passes data to middleware layer using networking technologies like 3G, 4G, UTMS, </a:t>
            </a:r>
            <a:r>
              <a:rPr lang="en-US" sz="2600" dirty="0" err="1" smtClean="0">
                <a:latin typeface="Times New Roman" pitchFamily="18" charset="0"/>
                <a:cs typeface="Times New Roman" pitchFamily="18" charset="0"/>
              </a:rPr>
              <a:t>WiFI</a:t>
            </a:r>
            <a:r>
              <a:rPr lang="en-US" sz="2600" dirty="0" smtClean="0">
                <a:latin typeface="Times New Roman" pitchFamily="18" charset="0"/>
                <a:cs typeface="Times New Roman" pitchFamily="18" charset="0"/>
              </a:rPr>
              <a:t>, infrared, etc. This is also called communication layer because it is responsible for communication between perception and middleware layer. All the transfer of data done securely keeping the obtained data confidential.</a:t>
            </a: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lnSpcReduction="10000"/>
          </a:bodyPr>
          <a:lstStyle/>
          <a:p>
            <a:pPr fontAlgn="base"/>
            <a:r>
              <a:rPr lang="en-US" sz="2800" b="1" dirty="0" smtClean="0">
                <a:solidFill>
                  <a:srgbClr val="FF0000"/>
                </a:solidFill>
                <a:latin typeface="Times New Roman" pitchFamily="18" charset="0"/>
                <a:cs typeface="Times New Roman" pitchFamily="18" charset="0"/>
              </a:rPr>
              <a:t>Middleware Layer :</a:t>
            </a:r>
            <a:r>
              <a:rPr lang="en-US" dirty="0" smtClean="0"/>
              <a:t/>
            </a:r>
            <a:br>
              <a:rPr lang="en-US" dirty="0" smtClean="0"/>
            </a:br>
            <a:r>
              <a:rPr lang="en-US" sz="2600" dirty="0" smtClean="0">
                <a:latin typeface="Times New Roman" pitchFamily="18" charset="0"/>
                <a:cs typeface="Times New Roman" pitchFamily="18" charset="0"/>
              </a:rPr>
              <a:t>Middleware Layer has some advanced features like storage, computation, processing, action taking capabilities. It stores all data-set and based on the device address and name it gives appropriate data to that device. It can also take decisions based on calculations done on data-set obtained from sensors.</a:t>
            </a:r>
          </a:p>
          <a:p>
            <a:pPr fontAlgn="base"/>
            <a:r>
              <a:rPr lang="en-US" sz="2800" b="1" dirty="0" smtClean="0">
                <a:solidFill>
                  <a:srgbClr val="FF0000"/>
                </a:solidFill>
                <a:latin typeface="Times New Roman" pitchFamily="18" charset="0"/>
                <a:cs typeface="Times New Roman" pitchFamily="18" charset="0"/>
              </a:rPr>
              <a:t>Application Layer :</a:t>
            </a:r>
            <a:r>
              <a:rPr lang="en-US" dirty="0" smtClean="0"/>
              <a:t/>
            </a:r>
            <a:br>
              <a:rPr lang="en-US" dirty="0" smtClean="0"/>
            </a:br>
            <a:r>
              <a:rPr lang="en-US" sz="2600" dirty="0" smtClean="0">
                <a:latin typeface="Times New Roman" pitchFamily="18" charset="0"/>
                <a:cs typeface="Times New Roman" pitchFamily="18" charset="0"/>
              </a:rPr>
              <a:t>The application layer manages all application process based on information obtained from middleware layer. This application involves sending emails, activating alarm, security system, turn on or off a device, </a:t>
            </a:r>
            <a:r>
              <a:rPr lang="en-US" sz="2600" dirty="0" err="1" smtClean="0">
                <a:latin typeface="Times New Roman" pitchFamily="18" charset="0"/>
                <a:cs typeface="Times New Roman" pitchFamily="18" charset="0"/>
              </a:rPr>
              <a:t>smartwatch</a:t>
            </a:r>
            <a:r>
              <a:rPr lang="en-US" sz="2600" dirty="0" smtClean="0">
                <a:latin typeface="Times New Roman" pitchFamily="18" charset="0"/>
                <a:cs typeface="Times New Roman" pitchFamily="18" charset="0"/>
              </a:rPr>
              <a:t>, smart agriculture, etc.</a:t>
            </a:r>
          </a:p>
          <a:p>
            <a:pPr fontAlgn="base"/>
            <a:r>
              <a:rPr lang="en-US" sz="2800" b="1" dirty="0" smtClean="0">
                <a:solidFill>
                  <a:srgbClr val="FF0000"/>
                </a:solidFill>
                <a:latin typeface="Times New Roman" pitchFamily="18" charset="0"/>
                <a:cs typeface="Times New Roman" pitchFamily="18" charset="0"/>
              </a:rPr>
              <a:t>Business Layer :</a:t>
            </a:r>
            <a:r>
              <a:rPr lang="en-US" dirty="0" smtClean="0"/>
              <a:t/>
            </a:r>
            <a:br>
              <a:rPr lang="en-US" dirty="0" smtClean="0"/>
            </a:br>
            <a:r>
              <a:rPr lang="en-US" sz="2600" dirty="0" smtClean="0">
                <a:latin typeface="Times New Roman" pitchFamily="18" charset="0"/>
                <a:cs typeface="Times New Roman" pitchFamily="18" charset="0"/>
              </a:rPr>
              <a:t>The success of any device does not depend only on technologies used in it but also how it is being delivered to its consumers. Business layer does these tasks for the device. It involves making flowcharts, graphs, analysis of results, and how device can be improved, etc.</a:t>
            </a:r>
          </a:p>
          <a:p>
            <a:endParaRPr lang="en-US"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609600"/>
          </a:xfrm>
        </p:spPr>
        <p:txBody>
          <a:bodyPr>
            <a:normAutofit/>
          </a:bodyPr>
          <a:lstStyle/>
          <a:p>
            <a:pPr algn="l"/>
            <a:r>
              <a:rPr lang="en-US" sz="2800" dirty="0" smtClean="0">
                <a:solidFill>
                  <a:srgbClr val="FF0000"/>
                </a:solidFill>
                <a:latin typeface="Times New Roman" pitchFamily="18" charset="0"/>
                <a:cs typeface="Times New Roman" pitchFamily="18" charset="0"/>
              </a:rPr>
              <a:t>Three layer architecture:</a:t>
            </a:r>
            <a:endParaRPr lang="en-US" sz="2800" dirty="0">
              <a:solidFill>
                <a:srgbClr val="FF0000"/>
              </a:solidFill>
              <a:latin typeface="Times New Roman" pitchFamily="18" charset="0"/>
              <a:cs typeface="Times New Roman" pitchFamily="18" charset="0"/>
            </a:endParaRPr>
          </a:p>
        </p:txBody>
      </p:sp>
      <p:pic>
        <p:nvPicPr>
          <p:cNvPr id="28674" name="Picture 2"/>
          <p:cNvPicPr>
            <a:picLocks noGrp="1" noChangeAspect="1" noChangeArrowheads="1"/>
          </p:cNvPicPr>
          <p:nvPr>
            <p:ph idx="1"/>
          </p:nvPr>
        </p:nvPicPr>
        <p:blipFill>
          <a:blip r:embed="rId2"/>
          <a:srcRect/>
          <a:stretch>
            <a:fillRect/>
          </a:stretch>
        </p:blipFill>
        <p:spPr bwMode="auto">
          <a:xfrm>
            <a:off x="0" y="762000"/>
            <a:ext cx="2619375" cy="4495800"/>
          </a:xfrm>
          <a:prstGeom prst="rect">
            <a:avLst/>
          </a:prstGeom>
          <a:noFill/>
          <a:ln w="9525">
            <a:noFill/>
            <a:miter lim="800000"/>
            <a:headEnd/>
            <a:tailEnd/>
          </a:ln>
          <a:effectLst/>
        </p:spPr>
      </p:pic>
      <p:pic>
        <p:nvPicPr>
          <p:cNvPr id="28675" name="Picture 3" descr="C:\Users\HITECH LAB\Desktop\Three-layer-IoT-architecture.png"/>
          <p:cNvPicPr>
            <a:picLocks noChangeAspect="1" noChangeArrowheads="1"/>
          </p:cNvPicPr>
          <p:nvPr/>
        </p:nvPicPr>
        <p:blipFill>
          <a:blip r:embed="rId3"/>
          <a:srcRect/>
          <a:stretch>
            <a:fillRect/>
          </a:stretch>
        </p:blipFill>
        <p:spPr bwMode="auto">
          <a:xfrm>
            <a:off x="2533650" y="914400"/>
            <a:ext cx="6610350" cy="4438650"/>
          </a:xfrm>
          <a:prstGeom prst="rect">
            <a:avLst/>
          </a:prstGeom>
          <a:noFill/>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lstStyle/>
          <a:p>
            <a:r>
              <a:rPr lang="en-US" b="1" dirty="0" smtClean="0">
                <a:solidFill>
                  <a:srgbClr val="FF0000"/>
                </a:solidFill>
                <a:latin typeface="Times New Roman" pitchFamily="18" charset="0"/>
                <a:cs typeface="Times New Roman" pitchFamily="18" charset="0"/>
              </a:rPr>
              <a:t>CHALLENGES AND ISSUES</a:t>
            </a:r>
          </a:p>
          <a:p>
            <a:pPr algn="just">
              <a:lnSpc>
                <a:spcPct val="150000"/>
              </a:lnSpc>
            </a:pPr>
            <a:r>
              <a:rPr lang="en-US" b="1" dirty="0" smtClean="0">
                <a:solidFill>
                  <a:srgbClr val="002060"/>
                </a:solidFill>
              </a:rPr>
              <a:t>Mobility</a:t>
            </a:r>
          </a:p>
          <a:p>
            <a:pPr algn="just">
              <a:lnSpc>
                <a:spcPct val="150000"/>
              </a:lnSpc>
            </a:pPr>
            <a:r>
              <a:rPr lang="en-US" b="1" dirty="0" smtClean="0">
                <a:solidFill>
                  <a:srgbClr val="002060"/>
                </a:solidFill>
              </a:rPr>
              <a:t>Reliability</a:t>
            </a:r>
          </a:p>
          <a:p>
            <a:pPr algn="just">
              <a:lnSpc>
                <a:spcPct val="150000"/>
              </a:lnSpc>
            </a:pPr>
            <a:r>
              <a:rPr lang="en-US" b="1" dirty="0" smtClean="0">
                <a:solidFill>
                  <a:srgbClr val="002060"/>
                </a:solidFill>
              </a:rPr>
              <a:t>Scalability</a:t>
            </a:r>
          </a:p>
          <a:p>
            <a:pPr algn="just">
              <a:lnSpc>
                <a:spcPct val="150000"/>
              </a:lnSpc>
            </a:pPr>
            <a:r>
              <a:rPr lang="en-US" b="1" dirty="0" smtClean="0">
                <a:solidFill>
                  <a:srgbClr val="002060"/>
                </a:solidFill>
              </a:rPr>
              <a:t>Management</a:t>
            </a:r>
          </a:p>
          <a:p>
            <a:pPr algn="just">
              <a:lnSpc>
                <a:spcPct val="150000"/>
              </a:lnSpc>
            </a:pPr>
            <a:r>
              <a:rPr lang="en-US" b="1" dirty="0" smtClean="0">
                <a:solidFill>
                  <a:srgbClr val="002060"/>
                </a:solidFill>
              </a:rPr>
              <a:t>Availability</a:t>
            </a:r>
          </a:p>
          <a:p>
            <a:pPr algn="just">
              <a:lnSpc>
                <a:spcPct val="150000"/>
              </a:lnSpc>
            </a:pPr>
            <a:r>
              <a:rPr lang="en-US" b="1" dirty="0" smtClean="0">
                <a:solidFill>
                  <a:srgbClr val="002060"/>
                </a:solidFill>
              </a:rPr>
              <a:t>Interoperability</a:t>
            </a:r>
          </a:p>
          <a:p>
            <a:endParaRPr lang="en-US"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lstStyle/>
          <a:p>
            <a:pPr algn="just">
              <a:lnSpc>
                <a:spcPct val="150000"/>
              </a:lnSpc>
            </a:pPr>
            <a:r>
              <a:rPr lang="en-US" sz="2800" b="1" dirty="0" smtClean="0">
                <a:solidFill>
                  <a:srgbClr val="C00000"/>
                </a:solidFill>
                <a:latin typeface="Times New Roman" pitchFamily="18" charset="0"/>
                <a:cs typeface="Times New Roman" pitchFamily="18" charset="0"/>
              </a:rPr>
              <a:t>Mobility</a:t>
            </a:r>
          </a:p>
          <a:p>
            <a:pPr lvl="1">
              <a:lnSpc>
                <a:spcPct val="150000"/>
              </a:lnSpc>
              <a:buNone/>
            </a:pPr>
            <a:r>
              <a:rPr lang="en-US" sz="2400" dirty="0" smtClean="0">
                <a:latin typeface="Times New Roman" pitchFamily="18" charset="0"/>
                <a:cs typeface="Times New Roman" pitchFamily="18" charset="0"/>
              </a:rPr>
              <a:t>Most of the </a:t>
            </a: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devices are mobile and hence they have a dynamic topology. Their IP address change based on the network and location. Routing protocols need to be adaptive to the changes in the network topology. If the mobility results in change of the service provider, the complexity further increases.</a:t>
            </a:r>
          </a:p>
          <a:p>
            <a:pPr algn="just">
              <a:lnSpc>
                <a:spcPct val="150000"/>
              </a:lnSpc>
            </a:pPr>
            <a:r>
              <a:rPr lang="en-US" sz="2800" b="1" dirty="0" smtClean="0">
                <a:solidFill>
                  <a:srgbClr val="C00000"/>
                </a:solidFill>
                <a:latin typeface="Times New Roman" pitchFamily="18" charset="0"/>
                <a:cs typeface="Times New Roman" pitchFamily="18" charset="0"/>
              </a:rPr>
              <a:t>Reliability</a:t>
            </a:r>
          </a:p>
          <a:p>
            <a:pPr lvl="1" algn="just">
              <a:lnSpc>
                <a:spcPct val="150000"/>
              </a:lnSpc>
              <a:buNone/>
            </a:pP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applications require devices to be more reliable and should respond to the changing environment rapidly and should communicate reliably. This is very crucial as a wrong information can lead to disastrous scenarios. </a:t>
            </a:r>
          </a:p>
          <a:p>
            <a:endParaRPr lang="en-US"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8991600" cy="6858000"/>
          </a:xfrm>
        </p:spPr>
        <p:txBody>
          <a:bodyPr>
            <a:normAutofit fontScale="92500" lnSpcReduction="10000"/>
          </a:bodyPr>
          <a:lstStyle/>
          <a:p>
            <a:pPr algn="just">
              <a:lnSpc>
                <a:spcPct val="150000"/>
              </a:lnSpc>
            </a:pPr>
            <a:r>
              <a:rPr lang="en-US" sz="2800" b="1" dirty="0" smtClean="0">
                <a:solidFill>
                  <a:srgbClr val="C00000"/>
                </a:solidFill>
                <a:latin typeface="Times New Roman" pitchFamily="18" charset="0"/>
                <a:cs typeface="Times New Roman" pitchFamily="18" charset="0"/>
              </a:rPr>
              <a:t>Scalability</a:t>
            </a:r>
          </a:p>
          <a:p>
            <a:pPr lvl="1" algn="just">
              <a:lnSpc>
                <a:spcPct val="150000"/>
              </a:lnSpc>
            </a:pPr>
            <a:r>
              <a:rPr lang="en-US" sz="2400" dirty="0" smtClean="0">
                <a:latin typeface="Times New Roman" pitchFamily="18" charset="0"/>
                <a:cs typeface="Times New Roman" pitchFamily="18" charset="0"/>
              </a:rPr>
              <a:t>The scalability is the biggest challenge in </a:t>
            </a: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network. As the number of connected devices in the network increases, managing the devices and their distribution becomes difficult. Accommodating services to the newly joined devices is also a tedious task. </a:t>
            </a:r>
          </a:p>
          <a:p>
            <a:pPr algn="just">
              <a:lnSpc>
                <a:spcPct val="150000"/>
              </a:lnSpc>
            </a:pPr>
            <a:r>
              <a:rPr lang="en-US" sz="2800" b="1" dirty="0" smtClean="0">
                <a:solidFill>
                  <a:srgbClr val="C00000"/>
                </a:solidFill>
                <a:latin typeface="Times New Roman" pitchFamily="18" charset="0"/>
                <a:cs typeface="Times New Roman" pitchFamily="18" charset="0"/>
              </a:rPr>
              <a:t>Management</a:t>
            </a:r>
          </a:p>
          <a:p>
            <a:pPr lvl="1" algn="just">
              <a:lnSpc>
                <a:spcPct val="150000"/>
              </a:lnSpc>
            </a:pPr>
            <a:r>
              <a:rPr lang="en-US" sz="2400" dirty="0" smtClean="0">
                <a:latin typeface="Times New Roman" pitchFamily="18" charset="0"/>
                <a:cs typeface="Times New Roman" pitchFamily="18" charset="0"/>
              </a:rPr>
              <a:t>Management involves Faults, Configuration, Accounting, Performance and Security (FCAPS)aspects of all the devices.</a:t>
            </a:r>
          </a:p>
          <a:p>
            <a:pPr algn="just">
              <a:lnSpc>
                <a:spcPct val="150000"/>
              </a:lnSpc>
            </a:pPr>
            <a:r>
              <a:rPr lang="en-US" sz="2800" b="1" dirty="0" smtClean="0">
                <a:solidFill>
                  <a:srgbClr val="C00000"/>
                </a:solidFill>
                <a:latin typeface="Times New Roman" pitchFamily="18" charset="0"/>
                <a:cs typeface="Times New Roman" pitchFamily="18" charset="0"/>
              </a:rPr>
              <a:t>Availability</a:t>
            </a:r>
          </a:p>
          <a:p>
            <a:pPr lvl="1" algn="just">
              <a:lnSpc>
                <a:spcPct val="150000"/>
              </a:lnSpc>
            </a:pPr>
            <a:r>
              <a:rPr lang="en-US" sz="2400" dirty="0" smtClean="0">
                <a:latin typeface="Times New Roman" pitchFamily="18" charset="0"/>
                <a:cs typeface="Times New Roman" pitchFamily="18" charset="0"/>
              </a:rPr>
              <a:t>Availability is another factor of prime importance. The device should be available both in terms of software (services provided) and hardware (accessibility to other devices, compatibility with existing </a:t>
            </a: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functionalities and protocols)</a:t>
            </a:r>
          </a:p>
          <a:p>
            <a:pPr>
              <a:buNone/>
            </a:pPr>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990600"/>
          </a:xfrm>
        </p:spPr>
        <p:txBody>
          <a:bodyPr>
            <a:normAutofit/>
          </a:bodyPr>
          <a:lstStyle/>
          <a:p>
            <a:pPr algn="l"/>
            <a:r>
              <a:rPr lang="en-IN" sz="3200" b="1" dirty="0" smtClean="0">
                <a:solidFill>
                  <a:srgbClr val="FF0000"/>
                </a:solidFill>
                <a:latin typeface="Times New Roman" pitchFamily="18" charset="0"/>
                <a:cs typeface="Times New Roman" pitchFamily="18" charset="0"/>
              </a:rPr>
              <a:t>History of IOT</a:t>
            </a:r>
            <a:endParaRPr lang="en-US" sz="3200"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0" y="914400"/>
            <a:ext cx="9144000" cy="5943600"/>
          </a:xfrm>
        </p:spPr>
        <p:txBody>
          <a:bodyPr>
            <a:normAutofit/>
          </a:bodyPr>
          <a:lstStyle/>
          <a:p>
            <a:pPr marL="0" lvl="0" indent="0" eaLnBrk="0" fontAlgn="base" hangingPunct="0">
              <a:lnSpc>
                <a:spcPct val="150000"/>
              </a:lnSpc>
              <a:spcBef>
                <a:spcPct val="0"/>
              </a:spcBef>
              <a:spcAft>
                <a:spcPct val="0"/>
              </a:spcAft>
              <a:buFontTx/>
              <a:buChar char="•"/>
            </a:pPr>
            <a:endParaRPr lang="en-US" altLang="en-US" sz="2400" dirty="0" smtClean="0">
              <a:latin typeface="Times New Roman" pitchFamily="18" charset="0"/>
              <a:cs typeface="Times New Roman" pitchFamily="18" charset="0"/>
            </a:endParaRPr>
          </a:p>
          <a:p>
            <a:pPr marL="0" lvl="0" indent="0" eaLnBrk="0" fontAlgn="base" hangingPunct="0">
              <a:lnSpc>
                <a:spcPct val="150000"/>
              </a:lnSpc>
              <a:spcBef>
                <a:spcPct val="0"/>
              </a:spcBef>
              <a:spcAft>
                <a:spcPct val="0"/>
              </a:spcAft>
              <a:buFontTx/>
              <a:buChar char="•"/>
            </a:pPr>
            <a:r>
              <a:rPr lang="en-US" altLang="en-US" sz="2400" dirty="0" smtClean="0">
                <a:latin typeface="Times New Roman" pitchFamily="18" charset="0"/>
                <a:cs typeface="Times New Roman" pitchFamily="18" charset="0"/>
              </a:rPr>
              <a:t>1999- </a:t>
            </a:r>
            <a:r>
              <a:rPr lang="en-US" altLang="en-US" sz="2400" dirty="0" smtClean="0">
                <a:latin typeface="Times New Roman" pitchFamily="18" charset="0"/>
                <a:cs typeface="Times New Roman" pitchFamily="18" charset="0"/>
              </a:rPr>
              <a:t>The term "Internet of Things" was used by Kevin Ashton during his work at P&amp;G which became widely accepted </a:t>
            </a:r>
          </a:p>
          <a:p>
            <a:pPr marL="0" lvl="0" indent="0" eaLnBrk="0" fontAlgn="base" hangingPunct="0">
              <a:lnSpc>
                <a:spcPct val="150000"/>
              </a:lnSpc>
              <a:spcBef>
                <a:spcPct val="0"/>
              </a:spcBef>
              <a:spcAft>
                <a:spcPct val="0"/>
              </a:spcAft>
              <a:buFontTx/>
              <a:buChar char="•"/>
            </a:pPr>
            <a:r>
              <a:rPr lang="en-US" altLang="en-US" sz="2400" dirty="0" smtClean="0">
                <a:latin typeface="Times New Roman" pitchFamily="18" charset="0"/>
                <a:cs typeface="Times New Roman" pitchFamily="18" charset="0"/>
              </a:rPr>
              <a:t>2004 - The term was mentioned in famous publications like the Guardian, Boston Globe, and Scientific American </a:t>
            </a:r>
          </a:p>
          <a:p>
            <a:pPr marL="0" lvl="0" indent="0" eaLnBrk="0" fontAlgn="base" hangingPunct="0">
              <a:lnSpc>
                <a:spcPct val="150000"/>
              </a:lnSpc>
              <a:spcBef>
                <a:spcPct val="0"/>
              </a:spcBef>
              <a:spcAft>
                <a:spcPct val="0"/>
              </a:spcAft>
              <a:buFontTx/>
              <a:buChar char="•"/>
            </a:pPr>
            <a:r>
              <a:rPr lang="en-US" altLang="en-US" sz="2400" dirty="0" smtClean="0">
                <a:latin typeface="Times New Roman" pitchFamily="18" charset="0"/>
                <a:cs typeface="Times New Roman" pitchFamily="18" charset="0"/>
              </a:rPr>
              <a:t>2005-UN's International Telecommunications Union (ITU) published its first report on this topic. </a:t>
            </a:r>
          </a:p>
          <a:p>
            <a:pPr marL="0" lvl="0" indent="0" eaLnBrk="0" fontAlgn="base" hangingPunct="0">
              <a:lnSpc>
                <a:spcPct val="150000"/>
              </a:lnSpc>
              <a:spcBef>
                <a:spcPct val="0"/>
              </a:spcBef>
              <a:spcAft>
                <a:spcPct val="0"/>
              </a:spcAft>
              <a:buFontTx/>
              <a:buChar char="•"/>
            </a:pPr>
            <a:r>
              <a:rPr lang="en-US" altLang="en-US" sz="2400" dirty="0" smtClean="0">
                <a:latin typeface="Times New Roman" pitchFamily="18" charset="0"/>
                <a:cs typeface="Times New Roman" pitchFamily="18" charset="0"/>
              </a:rPr>
              <a:t>2008- The Internet of Things was born </a:t>
            </a:r>
          </a:p>
          <a:p>
            <a:pPr marL="0" lvl="0" indent="0" eaLnBrk="0" fontAlgn="base" hangingPunct="0">
              <a:lnSpc>
                <a:spcPct val="150000"/>
              </a:lnSpc>
              <a:spcBef>
                <a:spcPct val="0"/>
              </a:spcBef>
              <a:spcAft>
                <a:spcPct val="0"/>
              </a:spcAft>
              <a:buFontTx/>
              <a:buChar char="•"/>
            </a:pPr>
            <a:r>
              <a:rPr lang="en-US" altLang="en-US" sz="2400" dirty="0" smtClean="0">
                <a:latin typeface="Times New Roman" pitchFamily="18" charset="0"/>
                <a:cs typeface="Times New Roman" pitchFamily="18" charset="0"/>
              </a:rPr>
              <a:t>2011- Gartner, the market research company, include "The Internet of Things" technology in their research </a:t>
            </a:r>
          </a:p>
          <a:p>
            <a:endParaRPr lang="en-US" dirty="0"/>
          </a:p>
        </p:txBody>
      </p:sp>
      <p:pic>
        <p:nvPicPr>
          <p:cNvPr id="4" name="Picture 3">
            <a:extLst>
              <a:ext uri="{FF2B5EF4-FFF2-40B4-BE49-F238E27FC236}">
                <a16:creationId xmlns:a16="http://schemas.microsoft.com/office/drawing/2014/main" xmlns="" id="{32B4521F-8F23-4827-BA88-8F3A26EBFAA9}"/>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096000" y="0"/>
            <a:ext cx="1752600" cy="1752600"/>
          </a:xfrm>
          <a:prstGeom prst="rect">
            <a:avLst/>
          </a:prstGeom>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8686800" cy="6126163"/>
          </a:xfrm>
        </p:spPr>
        <p:txBody>
          <a:bodyPr>
            <a:normAutofit/>
          </a:bodyPr>
          <a:lstStyle/>
          <a:p>
            <a:pPr algn="just">
              <a:lnSpc>
                <a:spcPct val="150000"/>
              </a:lnSpc>
            </a:pPr>
            <a:r>
              <a:rPr lang="en-US" sz="2600" b="1" dirty="0" smtClean="0">
                <a:solidFill>
                  <a:srgbClr val="C00000"/>
                </a:solidFill>
                <a:latin typeface="Times New Roman" pitchFamily="18" charset="0"/>
                <a:cs typeface="Times New Roman" pitchFamily="18" charset="0"/>
              </a:rPr>
              <a:t>Interoperability</a:t>
            </a:r>
          </a:p>
          <a:p>
            <a:pPr lvl="1" algn="just">
              <a:lnSpc>
                <a:spcPct val="150000"/>
              </a:lnSpc>
            </a:pPr>
            <a:r>
              <a:rPr lang="en-US" sz="2200" dirty="0" smtClean="0">
                <a:latin typeface="Times New Roman" pitchFamily="18" charset="0"/>
                <a:cs typeface="Times New Roman" pitchFamily="18" charset="0"/>
              </a:rPr>
              <a:t>Heterogeneity is the key attribute to the </a:t>
            </a:r>
            <a:r>
              <a:rPr lang="en-US" sz="2200" dirty="0" err="1" smtClean="0">
                <a:latin typeface="Times New Roman" pitchFamily="18" charset="0"/>
                <a:cs typeface="Times New Roman" pitchFamily="18" charset="0"/>
              </a:rPr>
              <a:t>IoT</a:t>
            </a:r>
            <a:r>
              <a:rPr lang="en-US" sz="2200" dirty="0" smtClean="0">
                <a:latin typeface="Times New Roman" pitchFamily="18" charset="0"/>
                <a:cs typeface="Times New Roman" pitchFamily="18" charset="0"/>
              </a:rPr>
              <a:t> network. With devices with different hardware platforms, operating systems, interoperability is the major issue of concern in </a:t>
            </a:r>
            <a:r>
              <a:rPr lang="en-US" sz="2200" dirty="0" err="1" smtClean="0">
                <a:latin typeface="Times New Roman" pitchFamily="18" charset="0"/>
                <a:cs typeface="Times New Roman" pitchFamily="18" charset="0"/>
              </a:rPr>
              <a:t>IoT</a:t>
            </a:r>
            <a:r>
              <a:rPr lang="en-US" sz="2200" dirty="0" smtClean="0">
                <a:latin typeface="Times New Roman" pitchFamily="18" charset="0"/>
                <a:cs typeface="Times New Roman" pitchFamily="18" charset="0"/>
              </a:rPr>
              <a:t>.</a:t>
            </a:r>
          </a:p>
          <a:p>
            <a:pPr>
              <a:buNone/>
            </a:pPr>
            <a:endParaRPr lang="en-US" sz="2800" b="1" dirty="0" smtClean="0">
              <a:solidFill>
                <a:srgbClr val="FF0000"/>
              </a:solidFill>
              <a:latin typeface="Times New Roman" pitchFamily="18" charset="0"/>
              <a:cs typeface="Times New Roman" pitchFamily="18" charset="0"/>
            </a:endParaRPr>
          </a:p>
          <a:p>
            <a:pPr>
              <a:buNone/>
            </a:pPr>
            <a:endParaRPr lang="en-US" sz="2800" b="1" dirty="0" smtClean="0">
              <a:solidFill>
                <a:srgbClr val="FF0000"/>
              </a:solidFill>
              <a:latin typeface="Times New Roman" pitchFamily="18" charset="0"/>
              <a:cs typeface="Times New Roman" pitchFamily="18" charset="0"/>
            </a:endParaRPr>
          </a:p>
          <a:p>
            <a:pPr>
              <a:buNone/>
            </a:pPr>
            <a:endParaRPr lang="en-US" sz="2800" dirty="0" smtClean="0">
              <a:solidFill>
                <a:srgbClr val="FF0000"/>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lstStyle/>
          <a:p>
            <a:r>
              <a:rPr lang="en-US" b="1" dirty="0" smtClean="0">
                <a:solidFill>
                  <a:srgbClr val="FF0000"/>
                </a:solidFill>
                <a:latin typeface="Times New Roman" pitchFamily="18" charset="0"/>
                <a:cs typeface="Times New Roman" pitchFamily="18" charset="0"/>
              </a:rPr>
              <a:t>PHYSICAL DESIGN OF </a:t>
            </a:r>
            <a:r>
              <a:rPr lang="en-US" b="1" dirty="0" err="1" smtClean="0">
                <a:solidFill>
                  <a:srgbClr val="FF0000"/>
                </a:solidFill>
                <a:latin typeface="Times New Roman" pitchFamily="18" charset="0"/>
                <a:cs typeface="Times New Roman" pitchFamily="18" charset="0"/>
              </a:rPr>
              <a:t>IoT</a:t>
            </a:r>
            <a:endParaRPr lang="en-US" b="1" dirty="0" smtClean="0">
              <a:solidFill>
                <a:srgbClr val="FF0000"/>
              </a:solidFill>
              <a:latin typeface="Times New Roman" pitchFamily="18" charset="0"/>
              <a:cs typeface="Times New Roman" pitchFamily="18" charset="0"/>
            </a:endParaRPr>
          </a:p>
          <a:p>
            <a:pPr algn="just">
              <a:lnSpc>
                <a:spcPct val="150000"/>
              </a:lnSpc>
            </a:pPr>
            <a:r>
              <a:rPr lang="en-US" b="1" dirty="0" smtClean="0">
                <a:solidFill>
                  <a:srgbClr val="002060"/>
                </a:solidFill>
              </a:rPr>
              <a:t>Physical Devices (Things in </a:t>
            </a:r>
            <a:r>
              <a:rPr lang="en-US" b="1" dirty="0" err="1" smtClean="0">
                <a:solidFill>
                  <a:srgbClr val="002060"/>
                </a:solidFill>
              </a:rPr>
              <a:t>IoT</a:t>
            </a:r>
            <a:r>
              <a:rPr lang="en-US" b="1" dirty="0" smtClean="0">
                <a:solidFill>
                  <a:srgbClr val="002060"/>
                </a:solidFill>
              </a:rPr>
              <a:t>)</a:t>
            </a:r>
          </a:p>
          <a:p>
            <a:pPr algn="just">
              <a:lnSpc>
                <a:spcPct val="150000"/>
              </a:lnSpc>
            </a:pPr>
            <a:r>
              <a:rPr lang="en-US" b="1" dirty="0" err="1" smtClean="0">
                <a:solidFill>
                  <a:srgbClr val="002060"/>
                </a:solidFill>
              </a:rPr>
              <a:t>IoT</a:t>
            </a:r>
            <a:r>
              <a:rPr lang="en-US" b="1" dirty="0" smtClean="0">
                <a:solidFill>
                  <a:srgbClr val="002060"/>
                </a:solidFill>
              </a:rPr>
              <a:t> Protocols</a:t>
            </a:r>
          </a:p>
          <a:p>
            <a:endParaRPr lang="en-US"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8686800" cy="6126163"/>
          </a:xfrm>
        </p:spPr>
        <p:txBody>
          <a:bodyPr/>
          <a:lstStyle/>
          <a:p>
            <a:pPr>
              <a:buNone/>
            </a:pPr>
            <a:r>
              <a:rPr lang="en-US" sz="2800" b="1" dirty="0" smtClean="0">
                <a:solidFill>
                  <a:srgbClr val="FF0000"/>
                </a:solidFill>
                <a:latin typeface="Times New Roman" pitchFamily="18" charset="0"/>
                <a:cs typeface="Times New Roman" pitchFamily="18" charset="0"/>
              </a:rPr>
              <a:t>PHYSICAL DESIGN OF </a:t>
            </a:r>
            <a:r>
              <a:rPr lang="en-US" sz="2800" b="1" dirty="0" err="1" smtClean="0">
                <a:solidFill>
                  <a:srgbClr val="FF0000"/>
                </a:solidFill>
                <a:latin typeface="Times New Roman" pitchFamily="18" charset="0"/>
                <a:cs typeface="Times New Roman" pitchFamily="18" charset="0"/>
              </a:rPr>
              <a:t>IoT</a:t>
            </a:r>
            <a:endParaRPr lang="en-US" sz="2800" b="1" dirty="0" smtClean="0">
              <a:solidFill>
                <a:srgbClr val="FF0000"/>
              </a:solidFill>
              <a:latin typeface="Times New Roman" pitchFamily="18" charset="0"/>
              <a:cs typeface="Times New Roman" pitchFamily="18" charset="0"/>
            </a:endParaRPr>
          </a:p>
          <a:p>
            <a:pPr algn="just">
              <a:lnSpc>
                <a:spcPct val="150000"/>
              </a:lnSpc>
            </a:pPr>
            <a:r>
              <a:rPr lang="en-US" sz="3000" b="1" dirty="0" smtClean="0">
                <a:solidFill>
                  <a:srgbClr val="C00000"/>
                </a:solidFill>
                <a:latin typeface="Times New Roman" pitchFamily="18" charset="0"/>
                <a:cs typeface="Times New Roman" pitchFamily="18" charset="0"/>
              </a:rPr>
              <a:t>Physical Devices (Things in </a:t>
            </a:r>
            <a:r>
              <a:rPr lang="en-US" sz="3000" b="1" dirty="0" err="1" smtClean="0">
                <a:solidFill>
                  <a:srgbClr val="C00000"/>
                </a:solidFill>
                <a:latin typeface="Times New Roman" pitchFamily="18" charset="0"/>
                <a:cs typeface="Times New Roman" pitchFamily="18" charset="0"/>
              </a:rPr>
              <a:t>IoT</a:t>
            </a:r>
            <a:r>
              <a:rPr lang="en-US" sz="3000" b="1" dirty="0" smtClean="0">
                <a:solidFill>
                  <a:srgbClr val="C00000"/>
                </a:solidFill>
                <a:latin typeface="Times New Roman" pitchFamily="18" charset="0"/>
                <a:cs typeface="Times New Roman" pitchFamily="18" charset="0"/>
              </a:rPr>
              <a:t>)</a:t>
            </a:r>
          </a:p>
          <a:p>
            <a:pPr lvl="1" algn="just">
              <a:lnSpc>
                <a:spcPct val="150000"/>
              </a:lnSpc>
            </a:pPr>
            <a:r>
              <a:rPr lang="en-US" sz="2200" dirty="0" smtClean="0">
                <a:latin typeface="Times New Roman" pitchFamily="18" charset="0"/>
                <a:cs typeface="Times New Roman" pitchFamily="18" charset="0"/>
              </a:rPr>
              <a:t>The </a:t>
            </a:r>
            <a:r>
              <a:rPr lang="en-US" sz="2200" dirty="0" err="1" smtClean="0">
                <a:latin typeface="Times New Roman" pitchFamily="18" charset="0"/>
                <a:cs typeface="Times New Roman" pitchFamily="18" charset="0"/>
              </a:rPr>
              <a:t>IoT</a:t>
            </a:r>
            <a:r>
              <a:rPr lang="en-US" sz="2200" dirty="0" smtClean="0">
                <a:latin typeface="Times New Roman" pitchFamily="18" charset="0"/>
                <a:cs typeface="Times New Roman" pitchFamily="18" charset="0"/>
              </a:rPr>
              <a:t> uses various sensors and actuators to control the environment in which it is installed. These sensors may be on-board or attached.  These sensors collect information from the external world and may store this data in local memory or in a cloud for analysis. The actuators are operated based on the commands sent over the internet.</a:t>
            </a:r>
          </a:p>
          <a:p>
            <a:pPr lvl="1" algn="just">
              <a:lnSpc>
                <a:spcPct val="150000"/>
              </a:lnSpc>
            </a:pPr>
            <a:r>
              <a:rPr lang="en-US" sz="2200" dirty="0" smtClean="0">
                <a:latin typeface="Times New Roman" pitchFamily="18" charset="0"/>
                <a:cs typeface="Times New Roman" pitchFamily="18" charset="0"/>
              </a:rPr>
              <a:t>The things may be automobiles, wearable devices (fitness band)</a:t>
            </a:r>
          </a:p>
          <a:p>
            <a:endParaRPr lang="en-US" dirty="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Picture 2"/>
          <p:cNvPicPr>
            <a:picLocks noGrp="1" noChangeAspect="1" noChangeArrowheads="1"/>
          </p:cNvPicPr>
          <p:nvPr>
            <p:ph idx="1"/>
          </p:nvPr>
        </p:nvPicPr>
        <p:blipFill>
          <a:blip r:embed="rId2"/>
          <a:srcRect/>
          <a:stretch>
            <a:fillRect/>
          </a:stretch>
        </p:blipFill>
        <p:spPr bwMode="auto">
          <a:xfrm>
            <a:off x="833437" y="838200"/>
            <a:ext cx="7629905" cy="412035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b="1" dirty="0" err="1" smtClean="0">
                <a:solidFill>
                  <a:srgbClr val="C00000"/>
                </a:solidFill>
              </a:rPr>
              <a:t>IoT</a:t>
            </a:r>
            <a:r>
              <a:rPr lang="en-US" b="1" dirty="0" smtClean="0">
                <a:solidFill>
                  <a:srgbClr val="C00000"/>
                </a:solidFill>
              </a:rPr>
              <a:t> Protocols:</a:t>
            </a:r>
            <a:br>
              <a:rPr lang="en-US" b="1" dirty="0" smtClean="0">
                <a:solidFill>
                  <a:srgbClr val="C00000"/>
                </a:solidFill>
              </a:rPr>
            </a:br>
            <a:endParaRPr lang="en-US" dirty="0"/>
          </a:p>
        </p:txBody>
      </p:sp>
      <p:pic>
        <p:nvPicPr>
          <p:cNvPr id="26626" name="Picture 2"/>
          <p:cNvPicPr>
            <a:picLocks noGrp="1" noChangeAspect="1" noChangeArrowheads="1"/>
          </p:cNvPicPr>
          <p:nvPr>
            <p:ph idx="1"/>
          </p:nvPr>
        </p:nvPicPr>
        <p:blipFill>
          <a:blip r:embed="rId2"/>
          <a:srcRect/>
          <a:stretch>
            <a:fillRect/>
          </a:stretch>
        </p:blipFill>
        <p:spPr bwMode="auto">
          <a:xfrm>
            <a:off x="491896" y="990600"/>
            <a:ext cx="7966303" cy="560864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fontScale="92500" lnSpcReduction="10000"/>
          </a:bodyPr>
          <a:lstStyle/>
          <a:p>
            <a:r>
              <a:rPr lang="en-US" sz="2600" dirty="0" smtClean="0">
                <a:latin typeface="Times New Roman" pitchFamily="18" charset="0"/>
                <a:cs typeface="Times New Roman" pitchFamily="18" charset="0"/>
              </a:rPr>
              <a:t>These protocols are used to establish communication between a node device and a server over the internet. it helps to send commands to an </a:t>
            </a:r>
            <a:r>
              <a:rPr lang="en-US" sz="2600" dirty="0" err="1" smtClean="0">
                <a:latin typeface="Times New Roman" pitchFamily="18" charset="0"/>
                <a:cs typeface="Times New Roman" pitchFamily="18" charset="0"/>
              </a:rPr>
              <a:t>IoT</a:t>
            </a:r>
            <a:r>
              <a:rPr lang="en-US" sz="2600" dirty="0" smtClean="0">
                <a:latin typeface="Times New Roman" pitchFamily="18" charset="0"/>
                <a:cs typeface="Times New Roman" pitchFamily="18" charset="0"/>
              </a:rPr>
              <a:t> device and receive data from an </a:t>
            </a:r>
            <a:r>
              <a:rPr lang="en-US" sz="2600" dirty="0" err="1" smtClean="0">
                <a:latin typeface="Times New Roman" pitchFamily="18" charset="0"/>
                <a:cs typeface="Times New Roman" pitchFamily="18" charset="0"/>
                <a:hlinkClick r:id="rId2"/>
              </a:rPr>
              <a:t>IoT</a:t>
            </a:r>
            <a:r>
              <a:rPr lang="en-US" sz="2600" dirty="0" smtClean="0">
                <a:latin typeface="Times New Roman" pitchFamily="18" charset="0"/>
                <a:cs typeface="Times New Roman" pitchFamily="18" charset="0"/>
              </a:rPr>
              <a:t> device over the internet. we use different types of protocols that are present on both the server and client-side and these protocols are managed by network layers like application, transport, network, and link layer.</a:t>
            </a:r>
          </a:p>
          <a:p>
            <a:pPr fontAlgn="base">
              <a:buNone/>
            </a:pPr>
            <a:r>
              <a:rPr lang="en-US" sz="2800" b="1" dirty="0" smtClean="0">
                <a:solidFill>
                  <a:srgbClr val="FF0000"/>
                </a:solidFill>
                <a:latin typeface="Times New Roman" pitchFamily="18" charset="0"/>
                <a:cs typeface="Times New Roman" pitchFamily="18" charset="0"/>
              </a:rPr>
              <a:t>Application Layer protocol</a:t>
            </a:r>
          </a:p>
          <a:p>
            <a:pPr fontAlgn="base"/>
            <a:r>
              <a:rPr lang="en-US" sz="2800" dirty="0" smtClean="0">
                <a:latin typeface="Times New Roman" pitchFamily="18" charset="0"/>
                <a:cs typeface="Times New Roman" pitchFamily="18" charset="0"/>
              </a:rPr>
              <a:t>In this layer, protocols define how the data can be sent over the network with the lower layer protocols using the application interface. these protocols include HTTP, </a:t>
            </a:r>
            <a:r>
              <a:rPr lang="en-US" sz="2800" dirty="0" err="1" smtClean="0">
                <a:latin typeface="Times New Roman" pitchFamily="18" charset="0"/>
                <a:cs typeface="Times New Roman" pitchFamily="18" charset="0"/>
              </a:rPr>
              <a:t>WebSocket</a:t>
            </a:r>
            <a:r>
              <a:rPr lang="en-US" sz="2800" dirty="0" smtClean="0">
                <a:latin typeface="Times New Roman" pitchFamily="18" charset="0"/>
                <a:cs typeface="Times New Roman" pitchFamily="18" charset="0"/>
              </a:rPr>
              <a:t>, XMPP, MQTT, DDS, and AMQP protocols.</a:t>
            </a:r>
          </a:p>
          <a:p>
            <a:pPr fontAlgn="base">
              <a:buNone/>
            </a:pPr>
            <a:r>
              <a:rPr lang="en-US" sz="2800" b="1" dirty="0" smtClean="0">
                <a:solidFill>
                  <a:srgbClr val="FF0000"/>
                </a:solidFill>
                <a:latin typeface="Times New Roman" pitchFamily="18" charset="0"/>
                <a:cs typeface="Times New Roman" pitchFamily="18" charset="0"/>
              </a:rPr>
              <a:t>HTTP</a:t>
            </a:r>
          </a:p>
          <a:p>
            <a:pPr fontAlgn="base"/>
            <a:r>
              <a:rPr lang="en-US" sz="2800" dirty="0" smtClean="0">
                <a:latin typeface="Times New Roman" pitchFamily="18" charset="0"/>
                <a:cs typeface="Times New Roman" pitchFamily="18" charset="0"/>
              </a:rPr>
              <a:t>Hypertext transfer protocol is a protocol that presents in an application layer for transmitting media documents. it is used to communicate between web browsers and servers. it makes a request to a server and then waits till it receives a response and in between the request server does not keep any data between two requests. </a:t>
            </a:r>
          </a:p>
          <a:p>
            <a:pPr fontAlgn="base">
              <a:buNone/>
            </a:pPr>
            <a:endParaRPr lang="en-US" sz="2800" dirty="0" smtClean="0">
              <a:latin typeface="Times New Roman" pitchFamily="18" charset="0"/>
              <a:cs typeface="Times New Roman" pitchFamily="18" charset="0"/>
            </a:endParaRPr>
          </a:p>
          <a:p>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lstStyle/>
          <a:p>
            <a:pPr fontAlgn="base">
              <a:buNone/>
            </a:pPr>
            <a:r>
              <a:rPr lang="en-US" sz="2400" b="1" dirty="0" err="1" smtClean="0">
                <a:solidFill>
                  <a:srgbClr val="FF0000"/>
                </a:solidFill>
                <a:latin typeface="Times New Roman" pitchFamily="18" charset="0"/>
                <a:cs typeface="Times New Roman" pitchFamily="18" charset="0"/>
              </a:rPr>
              <a:t>WebSocket</a:t>
            </a:r>
            <a:endParaRPr lang="en-US" sz="2400" b="1" dirty="0" smtClean="0">
              <a:solidFill>
                <a:srgbClr val="FF0000"/>
              </a:solidFill>
              <a:latin typeface="Times New Roman" pitchFamily="18" charset="0"/>
              <a:cs typeface="Times New Roman" pitchFamily="18" charset="0"/>
            </a:endParaRPr>
          </a:p>
          <a:p>
            <a:pPr fontAlgn="base"/>
            <a:r>
              <a:rPr lang="en-US" sz="2400" dirty="0" smtClean="0">
                <a:latin typeface="Times New Roman" pitchFamily="18" charset="0"/>
                <a:cs typeface="Times New Roman" pitchFamily="18" charset="0"/>
              </a:rPr>
              <a:t>This protocol enables two-way communication between a client and a host that can be run on an </a:t>
            </a:r>
            <a:r>
              <a:rPr lang="en-US" sz="2400" dirty="0" err="1" smtClean="0">
                <a:latin typeface="Times New Roman" pitchFamily="18" charset="0"/>
                <a:cs typeface="Times New Roman" pitchFamily="18" charset="0"/>
              </a:rPr>
              <a:t>untrusted</a:t>
            </a:r>
            <a:r>
              <a:rPr lang="en-US" sz="2400" dirty="0" smtClean="0">
                <a:latin typeface="Times New Roman" pitchFamily="18" charset="0"/>
                <a:cs typeface="Times New Roman" pitchFamily="18" charset="0"/>
              </a:rPr>
              <a:t> code in a controlled environment. this protocol is commonly used by web browsers.</a:t>
            </a:r>
          </a:p>
          <a:p>
            <a:pPr fontAlgn="base">
              <a:buNone/>
            </a:pPr>
            <a:r>
              <a:rPr lang="en-US" sz="2400" b="1" dirty="0" smtClean="0">
                <a:solidFill>
                  <a:srgbClr val="FF0000"/>
                </a:solidFill>
                <a:latin typeface="Times New Roman" pitchFamily="18" charset="0"/>
                <a:cs typeface="Times New Roman" pitchFamily="18" charset="0"/>
              </a:rPr>
              <a:t>MQTT</a:t>
            </a:r>
          </a:p>
          <a:p>
            <a:pPr fontAlgn="base"/>
            <a:r>
              <a:rPr lang="en-US" sz="2400" dirty="0" smtClean="0">
                <a:latin typeface="Times New Roman" pitchFamily="18" charset="0"/>
                <a:cs typeface="Times New Roman" pitchFamily="18" charset="0"/>
              </a:rPr>
              <a:t>It is a machine-to-machine connectivity protocol that was designed as a publish/subscribe messaging transport. and it is used for remote locations where a small code footprint is required.</a:t>
            </a:r>
          </a:p>
          <a:p>
            <a:pPr fontAlgn="base">
              <a:buNone/>
            </a:pPr>
            <a:r>
              <a:rPr lang="en-US" sz="2400" b="1" dirty="0" smtClean="0">
                <a:solidFill>
                  <a:srgbClr val="FF0000"/>
                </a:solidFill>
                <a:latin typeface="Times New Roman" pitchFamily="18" charset="0"/>
                <a:cs typeface="Times New Roman" pitchFamily="18" charset="0"/>
              </a:rPr>
              <a:t>Transport Layer</a:t>
            </a:r>
          </a:p>
          <a:p>
            <a:pPr fontAlgn="base"/>
            <a:r>
              <a:rPr lang="en-US" sz="2400" dirty="0" smtClean="0">
                <a:latin typeface="Times New Roman" pitchFamily="18" charset="0"/>
                <a:cs typeface="Times New Roman" pitchFamily="18" charset="0"/>
              </a:rPr>
              <a:t>This layer is used to control the flow of data segments and handle the error control. also, these layer protocols provide end-to-end message transfer capability independent of the underlying network.</a:t>
            </a:r>
          </a:p>
          <a:p>
            <a:pPr fontAlgn="base">
              <a:buNone/>
            </a:pPr>
            <a:r>
              <a:rPr lang="en-US" sz="2400" b="1" dirty="0" smtClean="0">
                <a:solidFill>
                  <a:srgbClr val="FF0000"/>
                </a:solidFill>
                <a:latin typeface="Times New Roman" pitchFamily="18" charset="0"/>
                <a:cs typeface="Times New Roman" pitchFamily="18" charset="0"/>
              </a:rPr>
              <a:t>TCP</a:t>
            </a:r>
          </a:p>
          <a:p>
            <a:pPr fontAlgn="base"/>
            <a:r>
              <a:rPr lang="en-US" sz="2400" dirty="0" smtClean="0">
                <a:latin typeface="Times New Roman" pitchFamily="18" charset="0"/>
                <a:cs typeface="Times New Roman" pitchFamily="18" charset="0"/>
              </a:rPr>
              <a:t>The transmission control protocol is a protocol that defines how to establish and maintain a network that can exchange data in a proper manner using the internet protocol.</a:t>
            </a:r>
          </a:p>
          <a:p>
            <a:pPr fontAlgn="base"/>
            <a:endParaRPr lang="en-US" sz="2400" dirty="0" smtClean="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a:bodyPr>
          <a:lstStyle/>
          <a:p>
            <a:pPr fontAlgn="base">
              <a:buNone/>
            </a:pPr>
            <a:r>
              <a:rPr lang="en-US" sz="2400" b="1" dirty="0" smtClean="0">
                <a:solidFill>
                  <a:srgbClr val="FF0000"/>
                </a:solidFill>
                <a:latin typeface="Times New Roman" pitchFamily="18" charset="0"/>
                <a:cs typeface="Times New Roman" pitchFamily="18" charset="0"/>
              </a:rPr>
              <a:t>UDP</a:t>
            </a:r>
          </a:p>
          <a:p>
            <a:pPr fontAlgn="base"/>
            <a:r>
              <a:rPr lang="en-US" sz="2400" dirty="0" smtClean="0">
                <a:latin typeface="Times New Roman" pitchFamily="18" charset="0"/>
                <a:cs typeface="Times New Roman" pitchFamily="18" charset="0"/>
              </a:rPr>
              <a:t>a user datagram protocol is a part of an internet protocol called the connectionless protocol. this protocol is not required to establish the connection to transfer data.</a:t>
            </a:r>
            <a:endParaRPr lang="en-US" sz="2400" dirty="0" smtClean="0"/>
          </a:p>
          <a:p>
            <a:pPr fontAlgn="base">
              <a:buNone/>
            </a:pPr>
            <a:r>
              <a:rPr lang="en-US" sz="2400" b="1" dirty="0" smtClean="0">
                <a:solidFill>
                  <a:srgbClr val="FF0000"/>
                </a:solidFill>
                <a:latin typeface="Times New Roman" pitchFamily="18" charset="0"/>
                <a:cs typeface="Times New Roman" pitchFamily="18" charset="0"/>
              </a:rPr>
              <a:t>Network Layer</a:t>
            </a:r>
          </a:p>
          <a:p>
            <a:pPr fontAlgn="base"/>
            <a:r>
              <a:rPr lang="en-US" sz="2400" dirty="0" smtClean="0">
                <a:latin typeface="Times New Roman" pitchFamily="18" charset="0"/>
                <a:cs typeface="Times New Roman" pitchFamily="18" charset="0"/>
              </a:rPr>
              <a:t>This layer is used to send </a:t>
            </a:r>
            <a:r>
              <a:rPr lang="en-US" sz="2400" dirty="0" err="1" smtClean="0">
                <a:latin typeface="Times New Roman" pitchFamily="18" charset="0"/>
                <a:cs typeface="Times New Roman" pitchFamily="18" charset="0"/>
              </a:rPr>
              <a:t>datagrams</a:t>
            </a:r>
            <a:r>
              <a:rPr lang="en-US" sz="2400" dirty="0" smtClean="0">
                <a:latin typeface="Times New Roman" pitchFamily="18" charset="0"/>
                <a:cs typeface="Times New Roman" pitchFamily="18" charset="0"/>
              </a:rPr>
              <a:t> from the source network to the destination network. we use IPv4 and IPv6 protocols as host identification that transfers data in packets.</a:t>
            </a:r>
          </a:p>
          <a:p>
            <a:pPr fontAlgn="base">
              <a:buNone/>
            </a:pPr>
            <a:r>
              <a:rPr lang="en-US" sz="2400" b="1" dirty="0" smtClean="0">
                <a:solidFill>
                  <a:srgbClr val="FF0000"/>
                </a:solidFill>
                <a:latin typeface="Times New Roman" pitchFamily="18" charset="0"/>
                <a:cs typeface="Times New Roman" pitchFamily="18" charset="0"/>
              </a:rPr>
              <a:t>IPv4</a:t>
            </a:r>
          </a:p>
          <a:p>
            <a:pPr fontAlgn="base"/>
            <a:r>
              <a:rPr lang="en-US" sz="2400" dirty="0" smtClean="0">
                <a:latin typeface="Times New Roman" pitchFamily="18" charset="0"/>
                <a:cs typeface="Times New Roman" pitchFamily="18" charset="0"/>
              </a:rPr>
              <a:t>This is a protocol address that is a unique and numerical label assigned to each device connected to the network. an IP address performs two main functions host and location addressing. IPv4 is an IP address that is 32-bit long.</a:t>
            </a:r>
          </a:p>
          <a:p>
            <a:pPr fontAlgn="base">
              <a:buNone/>
            </a:pPr>
            <a:r>
              <a:rPr lang="en-US" sz="2400" b="1" dirty="0" smtClean="0">
                <a:solidFill>
                  <a:srgbClr val="FF0000"/>
                </a:solidFill>
                <a:latin typeface="Times New Roman" pitchFamily="18" charset="0"/>
                <a:cs typeface="Times New Roman" pitchFamily="18" charset="0"/>
              </a:rPr>
              <a:t>IPv6</a:t>
            </a:r>
          </a:p>
          <a:p>
            <a:pPr fontAlgn="base"/>
            <a:r>
              <a:rPr lang="en-US" sz="2400" dirty="0" smtClean="0">
                <a:latin typeface="Times New Roman" pitchFamily="18" charset="0"/>
                <a:cs typeface="Times New Roman" pitchFamily="18" charset="0"/>
              </a:rPr>
              <a:t>It is a successor of IPv4 that uses 128 bits for an IP address. it is developed by the IETF task force to deal with long-anticipated problems.</a:t>
            </a:r>
          </a:p>
          <a:p>
            <a:pPr fontAlgn="base"/>
            <a:endParaRPr lang="en-US" sz="2400" dirty="0" smtClean="0">
              <a:latin typeface="Times New Roman" pitchFamily="18" charset="0"/>
              <a:cs typeface="Times New Roman" pitchFamily="18" charset="0"/>
            </a:endParaRPr>
          </a:p>
          <a:p>
            <a:endParaRPr lang="en-US" dirty="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a:bodyPr>
          <a:lstStyle/>
          <a:p>
            <a:pPr fontAlgn="base">
              <a:buNone/>
            </a:pPr>
            <a:r>
              <a:rPr lang="en-US" sz="2600" b="1" dirty="0" smtClean="0">
                <a:solidFill>
                  <a:srgbClr val="FF0000"/>
                </a:solidFill>
                <a:latin typeface="Times New Roman" pitchFamily="18" charset="0"/>
                <a:cs typeface="Times New Roman" pitchFamily="18" charset="0"/>
              </a:rPr>
              <a:t>Link Layer</a:t>
            </a:r>
          </a:p>
          <a:p>
            <a:pPr fontAlgn="base"/>
            <a:r>
              <a:rPr lang="en-US" sz="2600" dirty="0" smtClean="0">
                <a:latin typeface="Times New Roman" pitchFamily="18" charset="0"/>
                <a:cs typeface="Times New Roman" pitchFamily="18" charset="0"/>
              </a:rPr>
              <a:t>Link-layer protocols are used to send data over the network's physical layer. it also determines how the packets are coded and signaled by the devices.</a:t>
            </a:r>
          </a:p>
          <a:p>
            <a:pPr fontAlgn="base">
              <a:buNone/>
            </a:pPr>
            <a:r>
              <a:rPr lang="en-US" sz="2600" b="1" dirty="0" smtClean="0">
                <a:solidFill>
                  <a:srgbClr val="FF0000"/>
                </a:solidFill>
                <a:latin typeface="Times New Roman" pitchFamily="18" charset="0"/>
                <a:cs typeface="Times New Roman" pitchFamily="18" charset="0"/>
              </a:rPr>
              <a:t>Ethernet</a:t>
            </a:r>
          </a:p>
          <a:p>
            <a:pPr fontAlgn="base"/>
            <a:r>
              <a:rPr lang="en-US" sz="2600" dirty="0" smtClean="0">
                <a:latin typeface="Times New Roman" pitchFamily="18" charset="0"/>
                <a:cs typeface="Times New Roman" pitchFamily="18" charset="0"/>
              </a:rPr>
              <a:t>It is a set of technologies and protocols that are used primarily in LANs. it defines the physical layer and the medium access control for wired </a:t>
            </a:r>
            <a:r>
              <a:rPr lang="en-US" sz="2600" dirty="0" err="1" smtClean="0">
                <a:latin typeface="Times New Roman" pitchFamily="18" charset="0"/>
                <a:cs typeface="Times New Roman" pitchFamily="18" charset="0"/>
              </a:rPr>
              <a:t>ethernet</a:t>
            </a:r>
            <a:r>
              <a:rPr lang="en-US" sz="2600" dirty="0" smtClean="0">
                <a:latin typeface="Times New Roman" pitchFamily="18" charset="0"/>
                <a:cs typeface="Times New Roman" pitchFamily="18" charset="0"/>
              </a:rPr>
              <a:t> networks.</a:t>
            </a:r>
          </a:p>
          <a:p>
            <a:pPr fontAlgn="base">
              <a:buNone/>
            </a:pPr>
            <a:r>
              <a:rPr lang="en-US" sz="2600" b="1" dirty="0" err="1" smtClean="0">
                <a:solidFill>
                  <a:srgbClr val="FF0000"/>
                </a:solidFill>
                <a:latin typeface="Times New Roman" pitchFamily="18" charset="0"/>
                <a:cs typeface="Times New Roman" pitchFamily="18" charset="0"/>
              </a:rPr>
              <a:t>WiFi</a:t>
            </a:r>
            <a:endParaRPr lang="en-US" sz="2600" b="1" dirty="0" smtClean="0">
              <a:solidFill>
                <a:srgbClr val="FF0000"/>
              </a:solidFill>
              <a:latin typeface="Times New Roman" pitchFamily="18" charset="0"/>
              <a:cs typeface="Times New Roman" pitchFamily="18" charset="0"/>
            </a:endParaRPr>
          </a:p>
          <a:p>
            <a:pPr fontAlgn="base"/>
            <a:r>
              <a:rPr lang="en-US" sz="2600" dirty="0" smtClean="0">
                <a:latin typeface="Times New Roman" pitchFamily="18" charset="0"/>
                <a:cs typeface="Times New Roman" pitchFamily="18" charset="0"/>
              </a:rPr>
              <a:t>It is a set of LAN protocols and specifies the set of media access control and physical layer protocols for implementing wireless local area networks.</a:t>
            </a:r>
          </a:p>
          <a:p>
            <a:pPr>
              <a:buNone/>
            </a:pPr>
            <a:r>
              <a:rPr lang="en-US" dirty="0" smtClean="0"/>
              <a:t/>
            </a:r>
            <a:br>
              <a:rPr lang="en-US" dirty="0" smtClean="0"/>
            </a:br>
            <a:endParaRPr lang="en-US" dirty="0"/>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1417638"/>
          </a:xfrm>
        </p:spPr>
        <p:txBody>
          <a:bodyPr>
            <a:normAutofit fontScale="90000"/>
          </a:bodyPr>
          <a:lstStyle/>
          <a:p>
            <a:pPr algn="l" fontAlgn="base"/>
            <a:r>
              <a:rPr lang="en-US" b="1" dirty="0" smtClean="0"/>
              <a:t/>
            </a:r>
            <a:br>
              <a:rPr lang="en-US" b="1" dirty="0" smtClean="0"/>
            </a:br>
            <a:r>
              <a:rPr lang="en-US" b="1" dirty="0" err="1" smtClean="0">
                <a:solidFill>
                  <a:srgbClr val="FF0000"/>
                </a:solidFill>
                <a:latin typeface="Times New Roman" pitchFamily="18" charset="0"/>
                <a:cs typeface="Times New Roman" pitchFamily="18" charset="0"/>
              </a:rPr>
              <a:t>IoT</a:t>
            </a:r>
            <a:r>
              <a:rPr lang="en-US" b="1" dirty="0" smtClean="0">
                <a:solidFill>
                  <a:srgbClr val="FF0000"/>
                </a:solidFill>
                <a:latin typeface="Times New Roman" pitchFamily="18" charset="0"/>
                <a:cs typeface="Times New Roman" pitchFamily="18" charset="0"/>
              </a:rPr>
              <a:t> Functional blocks</a:t>
            </a:r>
            <a:r>
              <a:rPr lang="en-US" b="1" dirty="0" smtClean="0"/>
              <a:t/>
            </a:r>
            <a:br>
              <a:rPr lang="en-US" b="1" dirty="0" smtClean="0"/>
            </a:br>
            <a:r>
              <a:rPr lang="en-US" dirty="0" smtClean="0"/>
              <a:t/>
            </a:r>
            <a:br>
              <a:rPr lang="en-US" dirty="0" smtClean="0"/>
            </a:br>
            <a:endParaRPr lang="en-US" dirty="0"/>
          </a:p>
        </p:txBody>
      </p:sp>
      <p:pic>
        <p:nvPicPr>
          <p:cNvPr id="29698" name="Picture 2"/>
          <p:cNvPicPr>
            <a:picLocks noGrp="1" noChangeAspect="1" noChangeArrowheads="1"/>
          </p:cNvPicPr>
          <p:nvPr>
            <p:ph idx="1"/>
          </p:nvPr>
        </p:nvPicPr>
        <p:blipFill>
          <a:blip r:embed="rId2"/>
          <a:srcRect/>
          <a:stretch>
            <a:fillRect/>
          </a:stretch>
        </p:blipFill>
        <p:spPr bwMode="auto">
          <a:xfrm>
            <a:off x="0" y="987867"/>
            <a:ext cx="9144000" cy="549186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914400"/>
          </a:xfrm>
        </p:spPr>
        <p:txBody>
          <a:bodyPr>
            <a:normAutofit/>
          </a:bodyPr>
          <a:lstStyle/>
          <a:p>
            <a:pPr algn="l"/>
            <a:r>
              <a:rPr lang="en-US" b="1" dirty="0" smtClean="0">
                <a:solidFill>
                  <a:srgbClr val="FF0000"/>
                </a:solidFill>
                <a:latin typeface="Times New Roman" pitchFamily="18" charset="0"/>
                <a:cs typeface="Times New Roman" pitchFamily="18" charset="0"/>
              </a:rPr>
              <a:t>TOPICS TO BE COVERED</a:t>
            </a:r>
            <a:endParaRPr lang="en-US" dirty="0">
              <a:latin typeface="Times New Roman" pitchFamily="18" charset="0"/>
              <a:cs typeface="Times New Roman" pitchFamily="18" charset="0"/>
            </a:endParaRPr>
          </a:p>
        </p:txBody>
      </p:sp>
      <p:sp>
        <p:nvSpPr>
          <p:cNvPr id="3" name="Content Placeholder 2"/>
          <p:cNvSpPr>
            <a:spLocks noGrp="1"/>
          </p:cNvSpPr>
          <p:nvPr>
            <p:ph idx="1"/>
          </p:nvPr>
        </p:nvSpPr>
        <p:spPr>
          <a:xfrm>
            <a:off x="304800" y="1143000"/>
            <a:ext cx="8839200" cy="5715000"/>
          </a:xfrm>
        </p:spPr>
        <p:txBody>
          <a:bodyPr>
            <a:normAutofit lnSpcReduction="10000"/>
          </a:bodyPr>
          <a:lstStyle/>
          <a:p>
            <a:r>
              <a:rPr lang="en-US" b="1" dirty="0" smtClean="0">
                <a:solidFill>
                  <a:schemeClr val="accent1">
                    <a:lumMod val="75000"/>
                  </a:schemeClr>
                </a:solidFill>
              </a:rPr>
              <a:t>Definition </a:t>
            </a:r>
          </a:p>
          <a:p>
            <a:pPr marL="0" indent="0">
              <a:buNone/>
            </a:pPr>
            <a:endParaRPr lang="en-US" sz="2800" b="1" dirty="0" smtClean="0">
              <a:solidFill>
                <a:schemeClr val="accent1">
                  <a:lumMod val="75000"/>
                </a:schemeClr>
              </a:solidFill>
            </a:endParaRPr>
          </a:p>
          <a:p>
            <a:r>
              <a:rPr lang="en-US" b="1" dirty="0" smtClean="0">
                <a:solidFill>
                  <a:schemeClr val="accent1">
                    <a:lumMod val="75000"/>
                  </a:schemeClr>
                </a:solidFill>
              </a:rPr>
              <a:t>Characteristics of </a:t>
            </a:r>
            <a:r>
              <a:rPr lang="en-US" b="1" dirty="0" err="1" smtClean="0">
                <a:solidFill>
                  <a:schemeClr val="accent1">
                    <a:lumMod val="75000"/>
                  </a:schemeClr>
                </a:solidFill>
              </a:rPr>
              <a:t>IoT</a:t>
            </a:r>
            <a:endParaRPr lang="en-US" b="1" dirty="0" smtClean="0">
              <a:solidFill>
                <a:schemeClr val="accent1">
                  <a:lumMod val="75000"/>
                </a:schemeClr>
              </a:solidFill>
            </a:endParaRPr>
          </a:p>
          <a:p>
            <a:pPr marL="0" indent="0">
              <a:buNone/>
            </a:pPr>
            <a:endParaRPr lang="en-US" sz="2800" b="1" dirty="0" smtClean="0">
              <a:solidFill>
                <a:schemeClr val="accent1">
                  <a:lumMod val="75000"/>
                </a:schemeClr>
              </a:solidFill>
            </a:endParaRPr>
          </a:p>
          <a:p>
            <a:r>
              <a:rPr lang="en-US" b="1" dirty="0" smtClean="0">
                <a:solidFill>
                  <a:schemeClr val="accent1">
                    <a:lumMod val="75000"/>
                  </a:schemeClr>
                </a:solidFill>
              </a:rPr>
              <a:t>Challenges and Issues</a:t>
            </a:r>
          </a:p>
          <a:p>
            <a:pPr marL="0" indent="0">
              <a:buNone/>
            </a:pPr>
            <a:endParaRPr lang="en-US" sz="2800" b="1" dirty="0" smtClean="0">
              <a:solidFill>
                <a:schemeClr val="accent1">
                  <a:lumMod val="75000"/>
                </a:schemeClr>
              </a:solidFill>
            </a:endParaRPr>
          </a:p>
          <a:p>
            <a:r>
              <a:rPr lang="en-US" b="1" dirty="0" smtClean="0">
                <a:solidFill>
                  <a:schemeClr val="accent1">
                    <a:lumMod val="75000"/>
                  </a:schemeClr>
                </a:solidFill>
              </a:rPr>
              <a:t>Physical Design of </a:t>
            </a:r>
            <a:r>
              <a:rPr lang="en-US" b="1" dirty="0" err="1" smtClean="0">
                <a:solidFill>
                  <a:schemeClr val="accent1">
                    <a:lumMod val="75000"/>
                  </a:schemeClr>
                </a:solidFill>
              </a:rPr>
              <a:t>IoT</a:t>
            </a:r>
            <a:endParaRPr lang="en-US" b="1" dirty="0" smtClean="0">
              <a:solidFill>
                <a:schemeClr val="accent1">
                  <a:lumMod val="75000"/>
                </a:schemeClr>
              </a:solidFill>
            </a:endParaRPr>
          </a:p>
          <a:p>
            <a:pPr marL="0" indent="0">
              <a:buNone/>
            </a:pPr>
            <a:endParaRPr lang="en-US" sz="2800" b="1" dirty="0" smtClean="0">
              <a:solidFill>
                <a:schemeClr val="accent1">
                  <a:lumMod val="75000"/>
                </a:schemeClr>
              </a:solidFill>
            </a:endParaRPr>
          </a:p>
          <a:p>
            <a:r>
              <a:rPr lang="en-US" b="1" dirty="0" smtClean="0">
                <a:solidFill>
                  <a:schemeClr val="accent1">
                    <a:lumMod val="75000"/>
                  </a:schemeClr>
                </a:solidFill>
              </a:rPr>
              <a:t>Logical Design of </a:t>
            </a:r>
            <a:r>
              <a:rPr lang="en-US" b="1" dirty="0" err="1" smtClean="0">
                <a:solidFill>
                  <a:schemeClr val="accent1">
                    <a:lumMod val="75000"/>
                  </a:schemeClr>
                </a:solidFill>
              </a:rPr>
              <a:t>IoT</a:t>
            </a:r>
            <a:r>
              <a:rPr lang="en-US" b="1" dirty="0" smtClean="0">
                <a:solidFill>
                  <a:schemeClr val="accent1">
                    <a:lumMod val="75000"/>
                  </a:schemeClr>
                </a:solidFill>
              </a:rPr>
              <a:t> - </a:t>
            </a:r>
            <a:r>
              <a:rPr lang="en-US" b="1" dirty="0" err="1" smtClean="0">
                <a:solidFill>
                  <a:schemeClr val="accent1">
                    <a:lumMod val="75000"/>
                  </a:schemeClr>
                </a:solidFill>
              </a:rPr>
              <a:t>IoT</a:t>
            </a:r>
            <a:r>
              <a:rPr lang="en-US" b="1" dirty="0" smtClean="0">
                <a:solidFill>
                  <a:schemeClr val="accent1">
                    <a:lumMod val="75000"/>
                  </a:schemeClr>
                </a:solidFill>
              </a:rPr>
              <a:t> Functional Blocks</a:t>
            </a:r>
          </a:p>
          <a:p>
            <a:pPr marL="0" indent="0">
              <a:buNone/>
            </a:pPr>
            <a:endParaRPr lang="en-US" sz="2800" b="1" dirty="0" smtClean="0">
              <a:solidFill>
                <a:schemeClr val="accent1">
                  <a:lumMod val="75000"/>
                </a:schemeClr>
              </a:solidFill>
            </a:endParaRPr>
          </a:p>
          <a:p>
            <a:r>
              <a:rPr lang="en-US" b="1" dirty="0" smtClean="0">
                <a:solidFill>
                  <a:schemeClr val="accent1">
                    <a:lumMod val="75000"/>
                  </a:schemeClr>
                </a:solidFill>
              </a:rPr>
              <a:t>Security</a:t>
            </a:r>
            <a:endParaRPr lang="en-US" dirty="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a:bodyPr>
          <a:lstStyle/>
          <a:p>
            <a:r>
              <a:rPr lang="en-US" sz="2400" dirty="0" smtClean="0">
                <a:latin typeface="Times New Roman" pitchFamily="18" charset="0"/>
                <a:cs typeface="Times New Roman" pitchFamily="18" charset="0"/>
              </a:rPr>
              <a:t>An </a:t>
            </a: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system consists of a number of functional blocks like Devices, services, communication, security, and application that provide the capability for sensing, actuation, identification, communication, and management.</a:t>
            </a:r>
          </a:p>
          <a:p>
            <a:r>
              <a:rPr lang="en-US" sz="2400" dirty="0" smtClean="0">
                <a:latin typeface="Times New Roman" pitchFamily="18" charset="0"/>
                <a:cs typeface="Times New Roman" pitchFamily="18" charset="0"/>
              </a:rPr>
              <a:t>These functional blocks consist of devices that provide monitoring control functions, handle communication between host and server, manage the transfer of data, secure the system using authentication and other functions, and interface to control and monitor various terms.</a:t>
            </a:r>
          </a:p>
          <a:p>
            <a:pPr fontAlgn="base">
              <a:buNone/>
            </a:pPr>
            <a:r>
              <a:rPr lang="en-US" sz="2400" b="1" dirty="0" smtClean="0">
                <a:solidFill>
                  <a:srgbClr val="FF0000"/>
                </a:solidFill>
                <a:latin typeface="Times New Roman" pitchFamily="18" charset="0"/>
                <a:cs typeface="Times New Roman" pitchFamily="18" charset="0"/>
              </a:rPr>
              <a:t>Application</a:t>
            </a:r>
          </a:p>
          <a:p>
            <a:pPr fontAlgn="base"/>
            <a:r>
              <a:rPr lang="en-US" sz="2400" dirty="0" smtClean="0">
                <a:latin typeface="Times New Roman" pitchFamily="18" charset="0"/>
                <a:cs typeface="Times New Roman" pitchFamily="18" charset="0"/>
              </a:rPr>
              <a:t>It is an interface that provides a control system that use by users to view the status and analyze of system.</a:t>
            </a:r>
          </a:p>
          <a:p>
            <a:pPr fontAlgn="base">
              <a:buNone/>
            </a:pPr>
            <a:r>
              <a:rPr lang="en-US" sz="2400" b="1" dirty="0" smtClean="0">
                <a:solidFill>
                  <a:srgbClr val="FF0000"/>
                </a:solidFill>
                <a:latin typeface="Times New Roman" pitchFamily="18" charset="0"/>
                <a:cs typeface="Times New Roman" pitchFamily="18" charset="0"/>
              </a:rPr>
              <a:t>Management</a:t>
            </a:r>
          </a:p>
          <a:p>
            <a:pPr fontAlgn="base"/>
            <a:r>
              <a:rPr lang="en-US" sz="2400" dirty="0" smtClean="0">
                <a:latin typeface="Times New Roman" pitchFamily="18" charset="0"/>
                <a:cs typeface="Times New Roman" pitchFamily="18" charset="0"/>
              </a:rPr>
              <a:t>This functional block provides various functions that are used to manage an </a:t>
            </a: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system.</a:t>
            </a: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fontScale="85000" lnSpcReduction="20000"/>
          </a:bodyPr>
          <a:lstStyle/>
          <a:p>
            <a:pPr fontAlgn="base">
              <a:buNone/>
            </a:pPr>
            <a:r>
              <a:rPr lang="en-US" sz="3400" b="1" dirty="0" smtClean="0">
                <a:solidFill>
                  <a:srgbClr val="FF0000"/>
                </a:solidFill>
                <a:latin typeface="Times New Roman" pitchFamily="18" charset="0"/>
                <a:cs typeface="Times New Roman" pitchFamily="18" charset="0"/>
              </a:rPr>
              <a:t>Services</a:t>
            </a:r>
          </a:p>
          <a:p>
            <a:pPr fontAlgn="base"/>
            <a:r>
              <a:rPr lang="en-US" sz="3400" dirty="0" smtClean="0">
                <a:latin typeface="Times New Roman" pitchFamily="18" charset="0"/>
                <a:cs typeface="Times New Roman" pitchFamily="18" charset="0"/>
              </a:rPr>
              <a:t>This functional block provides some services like monitoring and controlling a device and publishing and deleting the data and restoring the system</a:t>
            </a:r>
            <a:r>
              <a:rPr lang="en-US" dirty="0" smtClean="0"/>
              <a:t>.</a:t>
            </a:r>
          </a:p>
          <a:p>
            <a:pPr fontAlgn="base">
              <a:buNone/>
            </a:pPr>
            <a:r>
              <a:rPr lang="en-US" sz="3400" b="1" dirty="0" smtClean="0">
                <a:solidFill>
                  <a:srgbClr val="FF0000"/>
                </a:solidFill>
                <a:latin typeface="Times New Roman" pitchFamily="18" charset="0"/>
                <a:cs typeface="Times New Roman" pitchFamily="18" charset="0"/>
              </a:rPr>
              <a:t>Communication</a:t>
            </a:r>
          </a:p>
          <a:p>
            <a:pPr fontAlgn="base"/>
            <a:r>
              <a:rPr lang="en-US" sz="3400" dirty="0" smtClean="0">
                <a:latin typeface="Times New Roman" pitchFamily="18" charset="0"/>
                <a:cs typeface="Times New Roman" pitchFamily="18" charset="0"/>
              </a:rPr>
              <a:t>This block handles the communication between the client and the cloud-based server and sends/receives the data using protocols.</a:t>
            </a:r>
          </a:p>
          <a:p>
            <a:pPr fontAlgn="base">
              <a:buNone/>
            </a:pPr>
            <a:r>
              <a:rPr lang="en-US" sz="3400" b="1" dirty="0" smtClean="0">
                <a:solidFill>
                  <a:srgbClr val="FF0000"/>
                </a:solidFill>
                <a:latin typeface="Times New Roman" pitchFamily="18" charset="0"/>
                <a:cs typeface="Times New Roman" pitchFamily="18" charset="0"/>
              </a:rPr>
              <a:t>Security</a:t>
            </a:r>
          </a:p>
          <a:p>
            <a:pPr fontAlgn="base"/>
            <a:r>
              <a:rPr lang="en-US" sz="3400" dirty="0" smtClean="0">
                <a:latin typeface="Times New Roman" pitchFamily="18" charset="0"/>
                <a:cs typeface="Times New Roman" pitchFamily="18" charset="0"/>
              </a:rPr>
              <a:t>This block is used to secure an </a:t>
            </a:r>
            <a:r>
              <a:rPr lang="en-US" sz="3400" dirty="0" err="1" smtClean="0">
                <a:latin typeface="Times New Roman" pitchFamily="18" charset="0"/>
                <a:cs typeface="Times New Roman" pitchFamily="18" charset="0"/>
              </a:rPr>
              <a:t>IoT</a:t>
            </a:r>
            <a:r>
              <a:rPr lang="en-US" sz="3400" dirty="0" smtClean="0">
                <a:latin typeface="Times New Roman" pitchFamily="18" charset="0"/>
                <a:cs typeface="Times New Roman" pitchFamily="18" charset="0"/>
              </a:rPr>
              <a:t> system using some functions like authorization, data security, authentication, 2-step verification, etc.</a:t>
            </a:r>
          </a:p>
          <a:p>
            <a:pPr fontAlgn="base">
              <a:buNone/>
            </a:pPr>
            <a:r>
              <a:rPr lang="en-US" sz="3400" b="1" dirty="0" smtClean="0">
                <a:solidFill>
                  <a:srgbClr val="FF0000"/>
                </a:solidFill>
                <a:latin typeface="Times New Roman" pitchFamily="18" charset="0"/>
                <a:cs typeface="Times New Roman" pitchFamily="18" charset="0"/>
              </a:rPr>
              <a:t>Device</a:t>
            </a:r>
          </a:p>
          <a:p>
            <a:pPr fontAlgn="base"/>
            <a:r>
              <a:rPr lang="en-US" sz="3400" dirty="0" smtClean="0">
                <a:latin typeface="Times New Roman" pitchFamily="18" charset="0"/>
                <a:cs typeface="Times New Roman" pitchFamily="18" charset="0"/>
              </a:rPr>
              <a:t>These devices are used to provide sensing and monitoring control functions that collect data from the outer environment.</a:t>
            </a:r>
          </a:p>
          <a:p>
            <a:pPr>
              <a:buNone/>
            </a:pPr>
            <a:endParaRPr lang="en-US" dirty="0"/>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685800"/>
          </a:xfrm>
        </p:spPr>
        <p:txBody>
          <a:bodyPr>
            <a:normAutofit/>
          </a:bodyPr>
          <a:lstStyle/>
          <a:p>
            <a:pPr algn="l"/>
            <a:r>
              <a:rPr lang="en-US" sz="2800" b="1" dirty="0" smtClean="0">
                <a:solidFill>
                  <a:srgbClr val="FF0000"/>
                </a:solidFill>
                <a:latin typeface="Times New Roman" pitchFamily="18" charset="0"/>
                <a:cs typeface="Times New Roman" pitchFamily="18" charset="0"/>
              </a:rPr>
              <a:t>SECURITY:</a:t>
            </a:r>
            <a:endParaRPr lang="en-US" sz="2800" dirty="0">
              <a:latin typeface="Times New Roman" pitchFamily="18" charset="0"/>
              <a:cs typeface="Times New Roman" pitchFamily="18" charset="0"/>
            </a:endParaRPr>
          </a:p>
        </p:txBody>
      </p:sp>
      <p:sp>
        <p:nvSpPr>
          <p:cNvPr id="3" name="Content Placeholder 2"/>
          <p:cNvSpPr>
            <a:spLocks noGrp="1"/>
          </p:cNvSpPr>
          <p:nvPr>
            <p:ph idx="1"/>
          </p:nvPr>
        </p:nvSpPr>
        <p:spPr>
          <a:xfrm>
            <a:off x="0" y="609600"/>
            <a:ext cx="9144000" cy="6248400"/>
          </a:xfrm>
        </p:spPr>
        <p:txBody>
          <a:bodyPr>
            <a:normAutofit fontScale="92500"/>
          </a:bodyPr>
          <a:lstStyle/>
          <a:p>
            <a:pPr algn="just"/>
            <a:r>
              <a:rPr lang="en-US" sz="2400" dirty="0" smtClean="0">
                <a:solidFill>
                  <a:srgbClr val="002060"/>
                </a:solidFill>
                <a:latin typeface="Times New Roman" pitchFamily="18" charset="0"/>
                <a:cs typeface="Times New Roman" pitchFamily="18" charset="0"/>
              </a:rPr>
              <a:t>Security is another aspect of </a:t>
            </a:r>
            <a:r>
              <a:rPr lang="en-US" sz="2400" dirty="0" err="1" smtClean="0">
                <a:solidFill>
                  <a:srgbClr val="002060"/>
                </a:solidFill>
                <a:latin typeface="Times New Roman" pitchFamily="18" charset="0"/>
                <a:cs typeface="Times New Roman" pitchFamily="18" charset="0"/>
              </a:rPr>
              <a:t>IoT</a:t>
            </a:r>
            <a:r>
              <a:rPr lang="en-US" sz="2400" dirty="0" smtClean="0">
                <a:solidFill>
                  <a:srgbClr val="002060"/>
                </a:solidFill>
                <a:latin typeface="Times New Roman" pitchFamily="18" charset="0"/>
                <a:cs typeface="Times New Roman" pitchFamily="18" charset="0"/>
              </a:rPr>
              <a:t> applications which is critical and can be found in all almost all layers of the </a:t>
            </a:r>
            <a:r>
              <a:rPr lang="en-US" sz="2400" dirty="0" err="1" smtClean="0">
                <a:solidFill>
                  <a:srgbClr val="002060"/>
                </a:solidFill>
                <a:latin typeface="Times New Roman" pitchFamily="18" charset="0"/>
                <a:cs typeface="Times New Roman" pitchFamily="18" charset="0"/>
              </a:rPr>
              <a:t>IoT</a:t>
            </a:r>
            <a:r>
              <a:rPr lang="en-US" sz="2400" dirty="0" smtClean="0">
                <a:solidFill>
                  <a:srgbClr val="002060"/>
                </a:solidFill>
                <a:latin typeface="Times New Roman" pitchFamily="18" charset="0"/>
                <a:cs typeface="Times New Roman" pitchFamily="18" charset="0"/>
              </a:rPr>
              <a:t> protocols. Threats exist at all layers including data link, session, and application layers.</a:t>
            </a:r>
          </a:p>
          <a:p>
            <a:pPr algn="just"/>
            <a:r>
              <a:rPr lang="en-US" sz="2400" b="1" dirty="0" smtClean="0">
                <a:solidFill>
                  <a:srgbClr val="C00000"/>
                </a:solidFill>
              </a:rPr>
              <a:t>Data Link Layer Security</a:t>
            </a:r>
          </a:p>
          <a:p>
            <a:pPr lvl="1" algn="just"/>
            <a:r>
              <a:rPr lang="en-US" sz="2400" dirty="0" smtClean="0">
                <a:solidFill>
                  <a:srgbClr val="002060"/>
                </a:solidFill>
              </a:rPr>
              <a:t>MAC 802.15.4 offers different security modes by utilizing the “Security Enabled Bit” in the Frame Control field in the header. Security requirements include confidentiality, Authentication, integrity, access control mechanisms and secured Time-Synchronized Communications.</a:t>
            </a:r>
          </a:p>
          <a:p>
            <a:pPr algn="just"/>
            <a:r>
              <a:rPr lang="en-US" sz="2400" b="1" dirty="0" smtClean="0">
                <a:solidFill>
                  <a:srgbClr val="C00000"/>
                </a:solidFill>
              </a:rPr>
              <a:t>Network Layer</a:t>
            </a:r>
          </a:p>
          <a:p>
            <a:pPr lvl="1" algn="just"/>
            <a:r>
              <a:rPr lang="en-US" sz="2400" dirty="0" smtClean="0">
                <a:solidFill>
                  <a:srgbClr val="002060"/>
                </a:solidFill>
              </a:rPr>
              <a:t>RPL offers support for data authenticity, semantic security, protection against replay attacks, confidentiality and key management.</a:t>
            </a:r>
          </a:p>
          <a:p>
            <a:pPr algn="just"/>
            <a:r>
              <a:rPr lang="en-US" sz="2400" b="1" dirty="0" smtClean="0">
                <a:solidFill>
                  <a:srgbClr val="C00000"/>
                </a:solidFill>
              </a:rPr>
              <a:t>Application layer</a:t>
            </a:r>
          </a:p>
          <a:p>
            <a:pPr lvl="1" algn="just"/>
            <a:r>
              <a:rPr lang="en-US" sz="2400" dirty="0" smtClean="0">
                <a:solidFill>
                  <a:srgbClr val="002060"/>
                </a:solidFill>
              </a:rPr>
              <a:t>Applications can provide additional level of security using TLS or SSL as a transport layer protocol. In addition, end to end authentication and encryption algorithms can be used to handle different levels of security as required.</a:t>
            </a:r>
            <a:endParaRPr lang="en-US" sz="2400" b="1" dirty="0" smtClean="0">
              <a:solidFill>
                <a:srgbClr val="002060"/>
              </a:solidFill>
            </a:endParaRPr>
          </a:p>
          <a:p>
            <a:endParaRPr lang="en-US" dirty="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1417638"/>
          </a:xfrm>
        </p:spPr>
        <p:txBody>
          <a:bodyPr>
            <a:normAutofit/>
          </a:bodyPr>
          <a:lstStyle/>
          <a:p>
            <a:pPr algn="l"/>
            <a:r>
              <a:rPr lang="en-US" sz="2800" b="1" dirty="0" err="1" smtClean="0">
                <a:solidFill>
                  <a:srgbClr val="FF0000"/>
                </a:solidFill>
                <a:latin typeface="Times New Roman" pitchFamily="18" charset="0"/>
                <a:cs typeface="Times New Roman" pitchFamily="18" charset="0"/>
              </a:rPr>
              <a:t>IoT</a:t>
            </a:r>
            <a:r>
              <a:rPr lang="en-US" sz="2800" b="1" dirty="0" smtClean="0">
                <a:solidFill>
                  <a:srgbClr val="FF0000"/>
                </a:solidFill>
                <a:latin typeface="Times New Roman" pitchFamily="18" charset="0"/>
                <a:cs typeface="Times New Roman" pitchFamily="18" charset="0"/>
              </a:rPr>
              <a:t> COMMUNICATION MODELS</a:t>
            </a:r>
            <a:endParaRPr lang="en-US" sz="2800" dirty="0">
              <a:latin typeface="Times New Roman" pitchFamily="18" charset="0"/>
              <a:cs typeface="Times New Roman" pitchFamily="18" charset="0"/>
            </a:endParaRPr>
          </a:p>
        </p:txBody>
      </p:sp>
      <p:sp>
        <p:nvSpPr>
          <p:cNvPr id="3" name="Content Placeholder 2"/>
          <p:cNvSpPr>
            <a:spLocks noGrp="1"/>
          </p:cNvSpPr>
          <p:nvPr>
            <p:ph idx="1"/>
          </p:nvPr>
        </p:nvSpPr>
        <p:spPr>
          <a:xfrm>
            <a:off x="0" y="1371600"/>
            <a:ext cx="8686800" cy="4754563"/>
          </a:xfrm>
        </p:spPr>
        <p:txBody>
          <a:bodyPr/>
          <a:lstStyle/>
          <a:p>
            <a:r>
              <a:rPr lang="en-US" dirty="0" smtClean="0">
                <a:solidFill>
                  <a:schemeClr val="accent4">
                    <a:lumMod val="50000"/>
                  </a:schemeClr>
                </a:solidFill>
              </a:rPr>
              <a:t>Request – Response Model</a:t>
            </a:r>
          </a:p>
          <a:p>
            <a:pPr marL="0" indent="0">
              <a:buNone/>
            </a:pPr>
            <a:endParaRPr lang="en-US" dirty="0" smtClean="0">
              <a:solidFill>
                <a:schemeClr val="accent4">
                  <a:lumMod val="50000"/>
                </a:schemeClr>
              </a:solidFill>
            </a:endParaRPr>
          </a:p>
          <a:p>
            <a:r>
              <a:rPr lang="en-US" dirty="0" smtClean="0">
                <a:solidFill>
                  <a:schemeClr val="accent4">
                    <a:lumMod val="50000"/>
                  </a:schemeClr>
                </a:solidFill>
              </a:rPr>
              <a:t>Publish-Subscribe model</a:t>
            </a:r>
          </a:p>
          <a:p>
            <a:pPr marL="0" indent="0">
              <a:buNone/>
            </a:pPr>
            <a:endParaRPr lang="en-US" dirty="0" smtClean="0">
              <a:solidFill>
                <a:schemeClr val="accent4">
                  <a:lumMod val="50000"/>
                </a:schemeClr>
              </a:solidFill>
            </a:endParaRPr>
          </a:p>
          <a:p>
            <a:r>
              <a:rPr lang="en-US" dirty="0" smtClean="0">
                <a:solidFill>
                  <a:schemeClr val="accent4">
                    <a:lumMod val="50000"/>
                  </a:schemeClr>
                </a:solidFill>
              </a:rPr>
              <a:t>Push-Pull Model</a:t>
            </a:r>
          </a:p>
          <a:p>
            <a:pPr marL="0" indent="0">
              <a:buNone/>
            </a:pPr>
            <a:endParaRPr lang="en-US" dirty="0" smtClean="0">
              <a:solidFill>
                <a:schemeClr val="accent4">
                  <a:lumMod val="50000"/>
                </a:schemeClr>
              </a:solidFill>
            </a:endParaRPr>
          </a:p>
          <a:p>
            <a:r>
              <a:rPr lang="en-US" dirty="0" smtClean="0">
                <a:solidFill>
                  <a:schemeClr val="accent4">
                    <a:lumMod val="50000"/>
                  </a:schemeClr>
                </a:solidFill>
              </a:rPr>
              <a:t>Exclusive-Pair model</a:t>
            </a:r>
          </a:p>
          <a:p>
            <a:endParaRPr lang="en-US" dirty="0"/>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1066800"/>
          </a:xfrm>
        </p:spPr>
        <p:txBody>
          <a:bodyPr>
            <a:noAutofit/>
          </a:bodyPr>
          <a:lstStyle/>
          <a:p>
            <a:pPr algn="l"/>
            <a:r>
              <a:rPr lang="en-US" sz="3600" b="1" dirty="0" smtClean="0">
                <a:solidFill>
                  <a:srgbClr val="FF0000"/>
                </a:solidFill>
                <a:latin typeface="Times New Roman" pitchFamily="18" charset="0"/>
                <a:cs typeface="Times New Roman" pitchFamily="18" charset="0"/>
              </a:rPr>
              <a:t>Push-Pull Model</a:t>
            </a:r>
            <a:br>
              <a:rPr lang="en-US" sz="3600" b="1" dirty="0" smtClean="0">
                <a:solidFill>
                  <a:srgbClr val="FF0000"/>
                </a:solidFill>
                <a:latin typeface="Times New Roman" pitchFamily="18" charset="0"/>
                <a:cs typeface="Times New Roman" pitchFamily="18" charset="0"/>
              </a:rPr>
            </a:br>
            <a:endParaRPr lang="en-US" sz="3600" dirty="0">
              <a:solidFill>
                <a:srgbClr val="FF0000"/>
              </a:solidFill>
              <a:latin typeface="Times New Roman" pitchFamily="18" charset="0"/>
              <a:cs typeface="Times New Roman" pitchFamily="18" charset="0"/>
            </a:endParaRPr>
          </a:p>
        </p:txBody>
      </p:sp>
      <p:pic>
        <p:nvPicPr>
          <p:cNvPr id="4" name="Content Placeholder 3"/>
          <p:cNvPicPr>
            <a:picLocks noGrp="1"/>
          </p:cNvPicPr>
          <p:nvPr>
            <p:ph idx="1"/>
          </p:nvPr>
        </p:nvPicPr>
        <p:blipFill>
          <a:blip r:embed="rId2">
            <a:lum bright="-24000" contrast="21000"/>
            <a:extLst>
              <a:ext uri="{28A0092B-C50C-407E-A947-70E740481C1C}">
                <a14:useLocalDpi xmlns="" xmlns:a14="http://schemas.microsoft.com/office/drawing/2010/main" val="0"/>
              </a:ext>
            </a:extLst>
          </a:blip>
          <a:srcRect/>
          <a:stretch>
            <a:fillRect/>
          </a:stretch>
        </p:blipFill>
        <p:spPr bwMode="auto">
          <a:xfrm>
            <a:off x="228600" y="1143000"/>
            <a:ext cx="8610600" cy="4343400"/>
          </a:xfrm>
          <a:prstGeom prst="rect">
            <a:avLst/>
          </a:prstGeom>
          <a:noFill/>
          <a:ln>
            <a:noFill/>
          </a:ln>
        </p:spPr>
      </p:pic>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2800" b="1" dirty="0" smtClean="0">
                <a:solidFill>
                  <a:srgbClr val="FF0000"/>
                </a:solidFill>
                <a:latin typeface="Times New Roman" pitchFamily="18" charset="0"/>
                <a:cs typeface="Times New Roman" pitchFamily="18" charset="0"/>
              </a:rPr>
              <a:t>Exclusive Pair Model</a:t>
            </a:r>
            <a:br>
              <a:rPr lang="en-US" sz="2800" b="1" dirty="0" smtClean="0">
                <a:solidFill>
                  <a:srgbClr val="FF0000"/>
                </a:solidFill>
                <a:latin typeface="Times New Roman" pitchFamily="18" charset="0"/>
                <a:cs typeface="Times New Roman" pitchFamily="18" charset="0"/>
              </a:rPr>
            </a:br>
            <a:endParaRPr lang="en-US" sz="2800" dirty="0">
              <a:solidFill>
                <a:srgbClr val="FF0000"/>
              </a:solidFill>
              <a:latin typeface="Times New Roman" pitchFamily="18" charset="0"/>
              <a:cs typeface="Times New Roman" pitchFamily="18" charset="0"/>
            </a:endParaRPr>
          </a:p>
        </p:txBody>
      </p:sp>
      <p:pic>
        <p:nvPicPr>
          <p:cNvPr id="4" name="Content Placeholder 3"/>
          <p:cNvPicPr>
            <a:picLocks noGrp="1"/>
          </p:cNvPicPr>
          <p:nvPr>
            <p:ph idx="1"/>
          </p:nvPr>
        </p:nvPicPr>
        <p:blipFill>
          <a:blip r:embed="rId2" cstate="print">
            <a:extLst>
              <a:ext uri="{28A0092B-C50C-407E-A947-70E740481C1C}">
                <a14:useLocalDpi xmlns="" xmlns:a14="http://schemas.microsoft.com/office/drawing/2010/main" val="0"/>
              </a:ext>
            </a:extLst>
          </a:blip>
          <a:srcRect/>
          <a:stretch>
            <a:fillRect/>
          </a:stretch>
        </p:blipFill>
        <p:spPr bwMode="auto">
          <a:xfrm>
            <a:off x="304800" y="1066800"/>
            <a:ext cx="8686800" cy="5638799"/>
          </a:xfrm>
          <a:prstGeom prst="rect">
            <a:avLst/>
          </a:prstGeom>
          <a:noFill/>
          <a:ln>
            <a:noFill/>
          </a:ln>
        </p:spPr>
      </p:pic>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1417638"/>
          </a:xfrm>
        </p:spPr>
        <p:txBody>
          <a:bodyPr/>
          <a:lstStyle/>
          <a:p>
            <a:pPr algn="l"/>
            <a:r>
              <a:rPr lang="en-US" b="1" dirty="0" err="1" smtClean="0">
                <a:solidFill>
                  <a:srgbClr val="FF0000"/>
                </a:solidFill>
              </a:rPr>
              <a:t>IoT</a:t>
            </a:r>
            <a:r>
              <a:rPr lang="en-US" b="1" dirty="0" smtClean="0">
                <a:solidFill>
                  <a:srgbClr val="FF0000"/>
                </a:solidFill>
              </a:rPr>
              <a:t> COMMUNICATION APIs</a:t>
            </a:r>
            <a:r>
              <a:rPr lang="en-US" b="1" dirty="0" smtClean="0">
                <a:solidFill>
                  <a:schemeClr val="bg1"/>
                </a:solidFill>
              </a:rPr>
              <a:t> </a:t>
            </a:r>
            <a:endParaRPr lang="en-US" dirty="0"/>
          </a:p>
        </p:txBody>
      </p:sp>
      <p:sp>
        <p:nvSpPr>
          <p:cNvPr id="3" name="Content Placeholder 2"/>
          <p:cNvSpPr>
            <a:spLocks noGrp="1"/>
          </p:cNvSpPr>
          <p:nvPr>
            <p:ph idx="1"/>
          </p:nvPr>
        </p:nvSpPr>
        <p:spPr>
          <a:xfrm>
            <a:off x="228600" y="1219200"/>
            <a:ext cx="8915400" cy="5410200"/>
          </a:xfrm>
        </p:spPr>
        <p:txBody>
          <a:bodyPr/>
          <a:lstStyle/>
          <a:p>
            <a:r>
              <a:rPr lang="en-US" dirty="0" err="1" smtClean="0">
                <a:latin typeface="Times New Roman" pitchFamily="18" charset="0"/>
                <a:cs typeface="Times New Roman" pitchFamily="18" charset="0"/>
              </a:rPr>
              <a:t>RESTFul</a:t>
            </a:r>
            <a:r>
              <a:rPr lang="en-US" dirty="0" smtClean="0">
                <a:latin typeface="Times New Roman" pitchFamily="18" charset="0"/>
                <a:cs typeface="Times New Roman" pitchFamily="18" charset="0"/>
              </a:rPr>
              <a:t> API</a:t>
            </a:r>
          </a:p>
          <a:p>
            <a:pPr marL="0" indent="0">
              <a:buNone/>
            </a:pPr>
            <a:endParaRPr lang="en-US" dirty="0" smtClean="0">
              <a:latin typeface="Times New Roman" pitchFamily="18" charset="0"/>
              <a:cs typeface="Times New Roman" pitchFamily="18" charset="0"/>
            </a:endParaRPr>
          </a:p>
          <a:p>
            <a:r>
              <a:rPr lang="en-US" dirty="0" smtClean="0">
                <a:latin typeface="Times New Roman" pitchFamily="18" charset="0"/>
                <a:cs typeface="Times New Roman" pitchFamily="18" charset="0"/>
              </a:rPr>
              <a:t>WEBSOCKETS</a:t>
            </a:r>
          </a:p>
          <a:p>
            <a:pPr marL="0" indent="0">
              <a:buNone/>
            </a:pPr>
            <a:endParaRPr lang="en-US" dirty="0" smtClean="0">
              <a:solidFill>
                <a:schemeClr val="bg1"/>
              </a:solidFill>
            </a:endParaRPr>
          </a:p>
          <a:p>
            <a:r>
              <a:rPr lang="en-US" dirty="0" smtClean="0">
                <a:solidFill>
                  <a:schemeClr val="bg1"/>
                </a:solidFill>
              </a:rPr>
              <a:t>WEBSOCKETS</a:t>
            </a:r>
          </a:p>
          <a:p>
            <a:r>
              <a:rPr lang="en-US" dirty="0" smtClean="0">
                <a:solidFill>
                  <a:schemeClr val="bg1"/>
                </a:solidFill>
              </a:rPr>
              <a:t>Restful API</a:t>
            </a:r>
          </a:p>
          <a:p>
            <a:pPr marL="0" indent="0">
              <a:buNone/>
            </a:pPr>
            <a:endParaRPr lang="en-US" dirty="0" smtClean="0">
              <a:solidFill>
                <a:schemeClr val="bg1"/>
              </a:solidFill>
            </a:endParaRPr>
          </a:p>
          <a:p>
            <a:r>
              <a:rPr lang="en-US" dirty="0" smtClean="0">
                <a:solidFill>
                  <a:schemeClr val="bg1"/>
                </a:solidFill>
              </a:rPr>
              <a:t>WEBSOCKETS</a:t>
            </a:r>
            <a:endParaRPr lang="en-US" dirty="0">
              <a:solidFill>
                <a:schemeClr val="bg1"/>
              </a:solidFill>
            </a:endParaRPr>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err="1" smtClean="0">
                <a:solidFill>
                  <a:srgbClr val="FF0000"/>
                </a:solidFill>
              </a:rPr>
              <a:t>IoT</a:t>
            </a:r>
            <a:r>
              <a:rPr lang="en-US" b="1" dirty="0" smtClean="0">
                <a:solidFill>
                  <a:srgbClr val="FF0000"/>
                </a:solidFill>
              </a:rPr>
              <a:t> COMMUNICATION APIs: </a:t>
            </a:r>
            <a:r>
              <a:rPr lang="en-US" b="1" dirty="0" err="1" smtClean="0"/>
              <a:t>RESTFul</a:t>
            </a:r>
            <a:r>
              <a:rPr lang="en-US" b="1" dirty="0" smtClean="0"/>
              <a:t> </a:t>
            </a:r>
            <a:endParaRPr lang="en-US" dirty="0"/>
          </a:p>
        </p:txBody>
      </p:sp>
      <p:pic>
        <p:nvPicPr>
          <p:cNvPr id="4" name="Content Placeholder 3"/>
          <p:cNvPicPr>
            <a:picLocks noGrp="1"/>
          </p:cNvPicPr>
          <p:nvPr>
            <p:ph idx="1"/>
          </p:nvPr>
        </p:nvPicPr>
        <p:blipFill rotWithShape="1">
          <a:blip r:embed="rId2">
            <a:lum bright="-29000" contrast="33000"/>
            <a:extLst>
              <a:ext uri="{28A0092B-C50C-407E-A947-70E740481C1C}">
                <a14:useLocalDpi xmlns="" xmlns:a14="http://schemas.microsoft.com/office/drawing/2010/main" val="0"/>
              </a:ext>
            </a:extLst>
          </a:blip>
          <a:srcRect r="2726" b="1643"/>
          <a:stretch/>
        </p:blipFill>
        <p:spPr bwMode="auto">
          <a:xfrm>
            <a:off x="228600" y="1219200"/>
            <a:ext cx="8686800" cy="4746571"/>
          </a:xfrm>
          <a:prstGeom prst="rect">
            <a:avLst/>
          </a:prstGeom>
          <a:noFill/>
          <a:ln>
            <a:noFill/>
          </a:ln>
          <a:extLst>
            <a:ext uri="{53640926-AAD7-44D8-BBD7-CCE9431645EC}">
              <a14:shadowObscured xmlns="" xmlns:a14="http://schemas.microsoft.com/office/drawing/2010/main"/>
            </a:ext>
          </a:extLst>
        </p:spPr>
      </p:pic>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fontScale="70000" lnSpcReduction="20000"/>
          </a:bodyPr>
          <a:lstStyle/>
          <a:p>
            <a:pPr algn="just"/>
            <a:r>
              <a:rPr lang="en-IN" dirty="0" smtClean="0">
                <a:latin typeface="Times New Roman" pitchFamily="18" charset="0"/>
                <a:cs typeface="Times New Roman" pitchFamily="18" charset="0"/>
              </a:rPr>
              <a:t>Separation allows client and server to be independently developed and updated.</a:t>
            </a:r>
            <a:endParaRPr lang="en-US" dirty="0" smtClean="0">
              <a:latin typeface="Times New Roman" pitchFamily="18" charset="0"/>
              <a:cs typeface="Times New Roman" pitchFamily="18" charset="0"/>
            </a:endParaRPr>
          </a:p>
          <a:p>
            <a:pPr algn="just"/>
            <a:r>
              <a:rPr lang="en-IN" b="1" dirty="0" smtClean="0">
                <a:solidFill>
                  <a:srgbClr val="FF0000"/>
                </a:solidFill>
                <a:latin typeface="Times New Roman" pitchFamily="18" charset="0"/>
                <a:cs typeface="Times New Roman" pitchFamily="18" charset="0"/>
              </a:rPr>
              <a:t>Stateless</a:t>
            </a:r>
            <a:r>
              <a:rPr lang="en-IN" b="1" dirty="0" smtClean="0">
                <a:latin typeface="Times New Roman" pitchFamily="18" charset="0"/>
                <a:cs typeface="Times New Roman" pitchFamily="18" charset="0"/>
              </a:rPr>
              <a:t>: </a:t>
            </a:r>
            <a:r>
              <a:rPr lang="en-IN" dirty="0" smtClean="0">
                <a:latin typeface="Times New Roman" pitchFamily="18" charset="0"/>
                <a:cs typeface="Times New Roman" pitchFamily="18" charset="0"/>
              </a:rPr>
              <a:t>Each request from client to server must contain all the info. Necessary to understand the request, and cannot take advantage of any stored context on the server.</a:t>
            </a:r>
            <a:endParaRPr lang="en-US" dirty="0" smtClean="0">
              <a:latin typeface="Times New Roman" pitchFamily="18" charset="0"/>
              <a:cs typeface="Times New Roman" pitchFamily="18" charset="0"/>
            </a:endParaRPr>
          </a:p>
          <a:p>
            <a:pPr algn="just"/>
            <a:r>
              <a:rPr lang="en-IN" b="1" dirty="0" smtClean="0">
                <a:solidFill>
                  <a:srgbClr val="FF0000"/>
                </a:solidFill>
                <a:latin typeface="Times New Roman" pitchFamily="18" charset="0"/>
                <a:cs typeface="Times New Roman" pitchFamily="18" charset="0"/>
              </a:rPr>
              <a:t>Cache-able</a:t>
            </a:r>
            <a:r>
              <a:rPr lang="en-IN" b="1" dirty="0" smtClean="0">
                <a:latin typeface="Times New Roman" pitchFamily="18" charset="0"/>
                <a:cs typeface="Times New Roman" pitchFamily="18" charset="0"/>
              </a:rPr>
              <a:t>: </a:t>
            </a:r>
            <a:r>
              <a:rPr lang="en-IN" dirty="0" smtClean="0">
                <a:latin typeface="Times New Roman" pitchFamily="18" charset="0"/>
                <a:cs typeface="Times New Roman" pitchFamily="18" charset="0"/>
              </a:rPr>
              <a:t>Cache constraint requires that the data within a response to a request be implicitly or explicitly labelled as cache-able or non-cacheable. If a response is cache-able, then a client cache is given the right to reuse that response data for later, equivalent requests.</a:t>
            </a:r>
            <a:endParaRPr lang="en-US" dirty="0" smtClean="0">
              <a:latin typeface="Times New Roman" pitchFamily="18" charset="0"/>
              <a:cs typeface="Times New Roman" pitchFamily="18" charset="0"/>
            </a:endParaRPr>
          </a:p>
          <a:p>
            <a:pPr algn="just"/>
            <a:r>
              <a:rPr lang="en-IN" b="1" dirty="0" smtClean="0">
                <a:solidFill>
                  <a:srgbClr val="FF0000"/>
                </a:solidFill>
                <a:latin typeface="Times New Roman" pitchFamily="18" charset="0"/>
                <a:cs typeface="Times New Roman" pitchFamily="18" charset="0"/>
              </a:rPr>
              <a:t>Layered System</a:t>
            </a:r>
            <a:r>
              <a:rPr lang="en-IN" b="1" dirty="0" smtClean="0">
                <a:latin typeface="Times New Roman" pitchFamily="18" charset="0"/>
                <a:cs typeface="Times New Roman" pitchFamily="18" charset="0"/>
              </a:rPr>
              <a:t>: </a:t>
            </a:r>
            <a:r>
              <a:rPr lang="en-IN" dirty="0" smtClean="0">
                <a:latin typeface="Times New Roman" pitchFamily="18" charset="0"/>
                <a:cs typeface="Times New Roman" pitchFamily="18" charset="0"/>
              </a:rPr>
              <a:t>constraints the behaviour of components such that each component cannot see beyond the immediate layer with which they are interacting.</a:t>
            </a:r>
            <a:endParaRPr lang="en-US" dirty="0" smtClean="0">
              <a:latin typeface="Times New Roman" pitchFamily="18" charset="0"/>
              <a:cs typeface="Times New Roman" pitchFamily="18" charset="0"/>
            </a:endParaRPr>
          </a:p>
          <a:p>
            <a:pPr algn="just"/>
            <a:r>
              <a:rPr lang="en-IN" b="1" dirty="0" smtClean="0">
                <a:solidFill>
                  <a:srgbClr val="FF0000"/>
                </a:solidFill>
                <a:latin typeface="Times New Roman" pitchFamily="18" charset="0"/>
                <a:cs typeface="Times New Roman" pitchFamily="18" charset="0"/>
              </a:rPr>
              <a:t>User Interface</a:t>
            </a:r>
            <a:r>
              <a:rPr lang="en-IN" b="1" dirty="0" smtClean="0">
                <a:latin typeface="Times New Roman" pitchFamily="18" charset="0"/>
                <a:cs typeface="Times New Roman" pitchFamily="18" charset="0"/>
              </a:rPr>
              <a:t>: </a:t>
            </a:r>
            <a:r>
              <a:rPr lang="en-IN" dirty="0" smtClean="0">
                <a:latin typeface="Times New Roman" pitchFamily="18" charset="0"/>
                <a:cs typeface="Times New Roman" pitchFamily="18" charset="0"/>
              </a:rPr>
              <a:t>constraint requires that the method of communication between a client and a server must be uniform.</a:t>
            </a:r>
            <a:endParaRPr lang="en-US" dirty="0" smtClean="0">
              <a:latin typeface="Times New Roman" pitchFamily="18" charset="0"/>
              <a:cs typeface="Times New Roman" pitchFamily="18" charset="0"/>
            </a:endParaRPr>
          </a:p>
          <a:p>
            <a:pPr algn="just"/>
            <a:r>
              <a:rPr lang="en-IN" b="1" dirty="0" smtClean="0">
                <a:solidFill>
                  <a:srgbClr val="FF0000"/>
                </a:solidFill>
                <a:latin typeface="Times New Roman" pitchFamily="18" charset="0"/>
                <a:cs typeface="Times New Roman" pitchFamily="18" charset="0"/>
              </a:rPr>
              <a:t>Code on Demand</a:t>
            </a:r>
            <a:r>
              <a:rPr lang="en-IN" b="1" dirty="0" smtClean="0">
                <a:latin typeface="Times New Roman" pitchFamily="18" charset="0"/>
                <a:cs typeface="Times New Roman" pitchFamily="18" charset="0"/>
              </a:rPr>
              <a:t>: </a:t>
            </a:r>
            <a:r>
              <a:rPr lang="en-IN" dirty="0" smtClean="0">
                <a:latin typeface="Times New Roman" pitchFamily="18" charset="0"/>
                <a:cs typeface="Times New Roman" pitchFamily="18" charset="0"/>
              </a:rPr>
              <a:t>Servers can provide executable code or scripts for clients to execute in them context. This constraint is the only one that is optional.</a:t>
            </a:r>
            <a:endParaRPr lang="en-US" dirty="0" smtClean="0">
              <a:latin typeface="Times New Roman" pitchFamily="18" charset="0"/>
              <a:cs typeface="Times New Roman" pitchFamily="18" charset="0"/>
            </a:endParaRPr>
          </a:p>
          <a:p>
            <a:pPr algn="just"/>
            <a:r>
              <a:rPr lang="en-IN" b="1" dirty="0" smtClean="0">
                <a:solidFill>
                  <a:srgbClr val="FF0000"/>
                </a:solidFill>
                <a:latin typeface="Times New Roman" pitchFamily="18" charset="0"/>
                <a:cs typeface="Times New Roman" pitchFamily="18" charset="0"/>
              </a:rPr>
              <a:t>Request-Response model used by REST</a:t>
            </a:r>
            <a:r>
              <a:rPr lang="en-IN" b="1" dirty="0" smtClean="0">
                <a:latin typeface="Times New Roman" pitchFamily="18" charset="0"/>
                <a:cs typeface="Times New Roman" pitchFamily="18" charset="0"/>
              </a:rPr>
              <a:t>:</a:t>
            </a:r>
            <a:endParaRPr lang="en-US" dirty="0" smtClean="0">
              <a:latin typeface="Times New Roman" pitchFamily="18" charset="0"/>
              <a:cs typeface="Times New Roman" pitchFamily="18" charset="0"/>
            </a:endParaRPr>
          </a:p>
          <a:p>
            <a:pPr algn="just"/>
            <a:r>
              <a:rPr lang="en-IN" dirty="0" err="1" smtClean="0">
                <a:latin typeface="Times New Roman" pitchFamily="18" charset="0"/>
                <a:cs typeface="Times New Roman" pitchFamily="18" charset="0"/>
              </a:rPr>
              <a:t>RESTful</a:t>
            </a:r>
            <a:r>
              <a:rPr lang="en-IN" dirty="0" smtClean="0">
                <a:latin typeface="Times New Roman" pitchFamily="18" charset="0"/>
                <a:cs typeface="Times New Roman" pitchFamily="18" charset="0"/>
              </a:rPr>
              <a:t> web service is a collection of resources which are represented by URIs. </a:t>
            </a:r>
            <a:r>
              <a:rPr lang="en-IN" dirty="0" err="1" smtClean="0">
                <a:latin typeface="Times New Roman" pitchFamily="18" charset="0"/>
                <a:cs typeface="Times New Roman" pitchFamily="18" charset="0"/>
              </a:rPr>
              <a:t>RESTful</a:t>
            </a:r>
            <a:r>
              <a:rPr lang="en-IN" dirty="0" smtClean="0">
                <a:latin typeface="Times New Roman" pitchFamily="18" charset="0"/>
                <a:cs typeface="Times New Roman" pitchFamily="18" charset="0"/>
              </a:rPr>
              <a:t> web API has a base URI. The clients and requests to these URIs using the methods defined by the HTTP protocol (e.g.: GET, PUT, POST or DELETE). A </a:t>
            </a:r>
            <a:r>
              <a:rPr lang="en-IN" dirty="0" err="1" smtClean="0">
                <a:latin typeface="Times New Roman" pitchFamily="18" charset="0"/>
                <a:cs typeface="Times New Roman" pitchFamily="18" charset="0"/>
              </a:rPr>
              <a:t>RESTful</a:t>
            </a:r>
            <a:r>
              <a:rPr lang="en-IN" dirty="0" smtClean="0">
                <a:latin typeface="Times New Roman" pitchFamily="18" charset="0"/>
                <a:cs typeface="Times New Roman" pitchFamily="18" charset="0"/>
              </a:rPr>
              <a:t> web service can support various interfaces</a:t>
            </a:r>
            <a:endParaRPr lang="en-US"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685800"/>
          </a:xfrm>
        </p:spPr>
        <p:txBody>
          <a:bodyPr>
            <a:normAutofit/>
          </a:bodyPr>
          <a:lstStyle/>
          <a:p>
            <a:pPr algn="l"/>
            <a:r>
              <a:rPr lang="en-US" sz="3200" b="1" dirty="0" smtClean="0">
                <a:solidFill>
                  <a:srgbClr val="FF0000"/>
                </a:solidFill>
                <a:latin typeface="Times New Roman" pitchFamily="18" charset="0"/>
                <a:cs typeface="Times New Roman" pitchFamily="18" charset="0"/>
              </a:rPr>
              <a:t>Request – Response Model</a:t>
            </a:r>
            <a:endParaRPr lang="en-US" sz="3200" dirty="0">
              <a:solidFill>
                <a:srgbClr val="FF0000"/>
              </a:solidFill>
              <a:latin typeface="Times New Roman" pitchFamily="18" charset="0"/>
              <a:cs typeface="Times New Roman" pitchFamily="18" charset="0"/>
            </a:endParaRPr>
          </a:p>
        </p:txBody>
      </p:sp>
      <p:pic>
        <p:nvPicPr>
          <p:cNvPr id="4" name="Content Placeholder 3"/>
          <p:cNvPicPr>
            <a:picLocks noGrp="1"/>
          </p:cNvPicPr>
          <p:nvPr>
            <p:ph idx="1"/>
          </p:nvPr>
        </p:nvPicPr>
        <p:blipFill>
          <a:blip r:embed="rId2">
            <a:lum bright="-25000" contrast="42000"/>
            <a:extLst>
              <a:ext uri="{28A0092B-C50C-407E-A947-70E740481C1C}">
                <a14:useLocalDpi xmlns="" xmlns:a14="http://schemas.microsoft.com/office/drawing/2010/main" val="0"/>
              </a:ext>
            </a:extLst>
          </a:blip>
          <a:srcRect/>
          <a:stretch>
            <a:fillRect/>
          </a:stretch>
        </p:blipFill>
        <p:spPr bwMode="auto">
          <a:xfrm>
            <a:off x="609600" y="685800"/>
            <a:ext cx="8001000" cy="5867399"/>
          </a:xfrm>
          <a:prstGeom prst="rect">
            <a:avLst/>
          </a:prstGeom>
          <a:no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pPr algn="l"/>
            <a:r>
              <a:rPr lang="en-US" b="1" dirty="0" smtClean="0">
                <a:solidFill>
                  <a:srgbClr val="FF0000"/>
                </a:solidFill>
              </a:rPr>
              <a:t>What is the internet of things (</a:t>
            </a:r>
            <a:r>
              <a:rPr lang="en-US" b="1" dirty="0" err="1" smtClean="0">
                <a:solidFill>
                  <a:srgbClr val="FF0000"/>
                </a:solidFill>
              </a:rPr>
              <a:t>IoT</a:t>
            </a:r>
            <a:r>
              <a:rPr lang="en-US" b="1" dirty="0" smtClean="0">
                <a:solidFill>
                  <a:srgbClr val="FF0000"/>
                </a:solidFill>
              </a:rPr>
              <a:t>)?</a:t>
            </a:r>
            <a:r>
              <a:rPr lang="en-US" dirty="0" smtClean="0"/>
              <a:t/>
            </a:r>
            <a:br>
              <a:rPr lang="en-US" dirty="0" smtClean="0"/>
            </a:br>
            <a:endParaRPr lang="en-US" dirty="0"/>
          </a:p>
        </p:txBody>
      </p:sp>
      <p:sp>
        <p:nvSpPr>
          <p:cNvPr id="3" name="Content Placeholder 2"/>
          <p:cNvSpPr>
            <a:spLocks noGrp="1"/>
          </p:cNvSpPr>
          <p:nvPr>
            <p:ph idx="1"/>
          </p:nvPr>
        </p:nvSpPr>
        <p:spPr>
          <a:xfrm>
            <a:off x="0" y="762000"/>
            <a:ext cx="9144000" cy="5791200"/>
          </a:xfrm>
        </p:spPr>
        <p:txBody>
          <a:bodyPr>
            <a:normAutofit/>
          </a:bodyPr>
          <a:lstStyle/>
          <a:p>
            <a:endParaRPr lang="en-US" sz="2400" dirty="0" smtClean="0">
              <a:latin typeface="Times New Roman" pitchFamily="18" charset="0"/>
              <a:cs typeface="Times New Roman" pitchFamily="18" charset="0"/>
            </a:endParaRPr>
          </a:p>
          <a:p>
            <a:pPr>
              <a:buNone/>
            </a:pPr>
            <a:r>
              <a:rPr lang="en-US" sz="2400" dirty="0" smtClean="0"/>
              <a:t>“The </a:t>
            </a:r>
            <a:r>
              <a:rPr lang="en-US" sz="2400" b="1" dirty="0" smtClean="0"/>
              <a:t>Internet of Things</a:t>
            </a:r>
            <a:r>
              <a:rPr lang="en-US" sz="2400" dirty="0" smtClean="0"/>
              <a:t> (</a:t>
            </a:r>
            <a:r>
              <a:rPr lang="en-US" sz="2400" b="1" dirty="0" err="1" smtClean="0"/>
              <a:t>IoT</a:t>
            </a:r>
            <a:r>
              <a:rPr lang="en-US" sz="2400" dirty="0" smtClean="0"/>
              <a:t>) is a system of </a:t>
            </a:r>
            <a:r>
              <a:rPr lang="en-US" sz="2400" dirty="0" smtClean="0"/>
              <a:t>interrelated</a:t>
            </a:r>
          </a:p>
          <a:p>
            <a:pPr>
              <a:buNone/>
            </a:pPr>
            <a:r>
              <a:rPr lang="en-US" sz="2400" dirty="0" smtClean="0"/>
              <a:t> </a:t>
            </a:r>
            <a:r>
              <a:rPr lang="en-US" sz="2400" dirty="0" smtClean="0"/>
              <a:t>computing devices, mechanical and digital machines</a:t>
            </a:r>
            <a:r>
              <a:rPr lang="en-US" sz="2400" dirty="0" smtClean="0"/>
              <a:t>,</a:t>
            </a:r>
          </a:p>
          <a:p>
            <a:pPr>
              <a:buNone/>
            </a:pPr>
            <a:r>
              <a:rPr lang="en-US" sz="2400" dirty="0" smtClean="0"/>
              <a:t> </a:t>
            </a:r>
            <a:r>
              <a:rPr lang="en-US" sz="2400" dirty="0" smtClean="0"/>
              <a:t>objects, animals or people that are provided </a:t>
            </a:r>
            <a:r>
              <a:rPr lang="en-US" sz="2400" dirty="0" smtClean="0"/>
              <a:t>with</a:t>
            </a:r>
          </a:p>
          <a:p>
            <a:pPr>
              <a:buNone/>
            </a:pPr>
            <a:r>
              <a:rPr lang="en-US" sz="2400" dirty="0" smtClean="0"/>
              <a:t> </a:t>
            </a:r>
            <a:r>
              <a:rPr lang="en-US" sz="2400" dirty="0" smtClean="0"/>
              <a:t>unique identifiers and the ability to transfer </a:t>
            </a:r>
            <a:r>
              <a:rPr lang="en-US" sz="2400" dirty="0" smtClean="0"/>
              <a:t>data</a:t>
            </a:r>
          </a:p>
          <a:p>
            <a:pPr>
              <a:buNone/>
            </a:pPr>
            <a:r>
              <a:rPr lang="en-US" sz="2400" dirty="0" smtClean="0"/>
              <a:t> </a:t>
            </a:r>
            <a:r>
              <a:rPr lang="en-US" sz="2400" dirty="0" smtClean="0"/>
              <a:t>over a network without requiring human-to-human </a:t>
            </a:r>
            <a:r>
              <a:rPr lang="en-US" sz="2400" dirty="0" smtClean="0"/>
              <a:t>or</a:t>
            </a:r>
          </a:p>
          <a:p>
            <a:pPr>
              <a:buNone/>
            </a:pPr>
            <a:r>
              <a:rPr lang="en-US" sz="2400" dirty="0" smtClean="0"/>
              <a:t> </a:t>
            </a:r>
            <a:r>
              <a:rPr lang="en-US" sz="2400" dirty="0" smtClean="0"/>
              <a:t>human-to-computer interaction.”</a:t>
            </a:r>
            <a:endParaRPr lang="en-IN" sz="2400" dirty="0" smtClean="0"/>
          </a:p>
          <a:p>
            <a:r>
              <a:rPr lang="en-US" sz="2400" dirty="0" smtClean="0">
                <a:latin typeface="Times New Roman" pitchFamily="18" charset="0"/>
                <a:cs typeface="Times New Roman" pitchFamily="18" charset="0"/>
              </a:rPr>
              <a:t>The </a:t>
            </a:r>
            <a:r>
              <a:rPr lang="en-US" sz="2400" dirty="0" smtClean="0">
                <a:latin typeface="Times New Roman" pitchFamily="18" charset="0"/>
                <a:cs typeface="Times New Roman" pitchFamily="18" charset="0"/>
              </a:rPr>
              <a:t>internet of things, or </a:t>
            </a: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is a system of interrelated , Internet-connected objects which are able to collect and transfer data over a wireless network without human intervention.</a:t>
            </a:r>
          </a:p>
          <a:p>
            <a:r>
              <a:rPr lang="en-US" sz="2400" dirty="0" smtClean="0">
                <a:latin typeface="Times New Roman" pitchFamily="18" charset="0"/>
                <a:cs typeface="Times New Roman" pitchFamily="18" charset="0"/>
              </a:rPr>
              <a:t>For ex: smart fitness bands or watches, drivers, cars or drones, smart homes that can be unlocked through smart phones and smart cars etc..</a:t>
            </a:r>
            <a:endParaRPr lang="en-US" sz="2400" dirty="0">
              <a:latin typeface="Times New Roman" pitchFamily="18" charset="0"/>
              <a:cs typeface="Times New Roman" pitchFamily="18" charset="0"/>
            </a:endParaRPr>
          </a:p>
        </p:txBody>
      </p:sp>
      <p:pic>
        <p:nvPicPr>
          <p:cNvPr id="4" name="Picture 3">
            <a:extLst>
              <a:ext uri="{FF2B5EF4-FFF2-40B4-BE49-F238E27FC236}">
                <a16:creationId xmlns:a16="http://schemas.microsoft.com/office/drawing/2014/main" xmlns="" id="{2CE78DE6-B028-4D5D-A873-AA7CD47B3572}"/>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934200" y="457200"/>
            <a:ext cx="2209800" cy="2505075"/>
          </a:xfrm>
          <a:prstGeom prst="rect">
            <a:avLst/>
          </a:prstGeom>
        </p:spPr>
      </p:pic>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458200" cy="762000"/>
          </a:xfrm>
        </p:spPr>
        <p:txBody>
          <a:bodyPr>
            <a:normAutofit/>
          </a:bodyPr>
          <a:lstStyle/>
          <a:p>
            <a:pPr algn="l"/>
            <a:r>
              <a:rPr lang="en-US" sz="3200" b="1" dirty="0" smtClean="0">
                <a:solidFill>
                  <a:srgbClr val="FF0000"/>
                </a:solidFill>
                <a:latin typeface="Times New Roman" pitchFamily="18" charset="0"/>
                <a:cs typeface="Times New Roman" pitchFamily="18" charset="0"/>
              </a:rPr>
              <a:t>WEBSOCKETS</a:t>
            </a:r>
            <a:endParaRPr lang="en-US" sz="3200" dirty="0">
              <a:solidFill>
                <a:srgbClr val="FF0000"/>
              </a:solidFill>
              <a:latin typeface="Times New Roman" pitchFamily="18" charset="0"/>
              <a:cs typeface="Times New Roman" pitchFamily="18" charset="0"/>
            </a:endParaRPr>
          </a:p>
        </p:txBody>
      </p:sp>
      <p:pic>
        <p:nvPicPr>
          <p:cNvPr id="4" name="Content Placeholder 3"/>
          <p:cNvPicPr>
            <a:picLocks noGrp="1"/>
          </p:cNvPicPr>
          <p:nvPr>
            <p:ph idx="1"/>
          </p:nvPr>
        </p:nvPicPr>
        <p:blipFill>
          <a:blip r:embed="rId2">
            <a:lum bright="-23000" contrast="11000"/>
            <a:extLst>
              <a:ext uri="{28A0092B-C50C-407E-A947-70E740481C1C}">
                <a14:useLocalDpi xmlns="" xmlns:a14="http://schemas.microsoft.com/office/drawing/2010/main" val="0"/>
              </a:ext>
            </a:extLst>
          </a:blip>
          <a:srcRect/>
          <a:stretch>
            <a:fillRect/>
          </a:stretch>
        </p:blipFill>
        <p:spPr bwMode="auto">
          <a:xfrm>
            <a:off x="228600" y="838200"/>
            <a:ext cx="8610600" cy="6019799"/>
          </a:xfrm>
          <a:prstGeom prst="rect">
            <a:avLst/>
          </a:prstGeom>
          <a:noFill/>
          <a:ln>
            <a:noFill/>
          </a:ln>
        </p:spPr>
      </p:pic>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algn="ctr">
              <a:buNone/>
            </a:pPr>
            <a:endParaRPr lang="en-US" sz="6600" dirty="0" smtClean="0">
              <a:solidFill>
                <a:srgbClr val="C00000"/>
              </a:solidFill>
              <a:latin typeface="Times New Roman" pitchFamily="18" charset="0"/>
              <a:cs typeface="Times New Roman" pitchFamily="18" charset="0"/>
            </a:endParaRPr>
          </a:p>
          <a:p>
            <a:pPr algn="ctr">
              <a:buNone/>
            </a:pPr>
            <a:r>
              <a:rPr lang="en-US" sz="6600" dirty="0" smtClean="0">
                <a:solidFill>
                  <a:srgbClr val="C00000"/>
                </a:solidFill>
                <a:latin typeface="Times New Roman" pitchFamily="18" charset="0"/>
                <a:cs typeface="Times New Roman" pitchFamily="18" charset="0"/>
              </a:rPr>
              <a:t>END OF UNIT - 1</a:t>
            </a:r>
            <a:endParaRPr lang="en-US" sz="66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0"/>
            <a:ext cx="8458200" cy="1417638"/>
          </a:xfrm>
        </p:spPr>
        <p:txBody>
          <a:bodyPr>
            <a:normAutofit fontScale="90000"/>
          </a:bodyPr>
          <a:lstStyle/>
          <a:p>
            <a:r>
              <a:rPr lang="en-US" b="1" dirty="0" smtClean="0">
                <a:solidFill>
                  <a:srgbClr val="FF0000"/>
                </a:solidFill>
              </a:rPr>
              <a:t>What is the internet of things (</a:t>
            </a:r>
            <a:r>
              <a:rPr lang="en-US" b="1" dirty="0" err="1" smtClean="0">
                <a:solidFill>
                  <a:srgbClr val="FF0000"/>
                </a:solidFill>
              </a:rPr>
              <a:t>IoT</a:t>
            </a:r>
            <a:r>
              <a:rPr lang="en-US" b="1" dirty="0" smtClean="0">
                <a:solidFill>
                  <a:srgbClr val="FF0000"/>
                </a:solidFill>
              </a:rPr>
              <a:t>)?</a:t>
            </a:r>
            <a:r>
              <a:rPr lang="en-US" dirty="0" smtClean="0"/>
              <a:t/>
            </a:r>
            <a:br>
              <a:rPr lang="en-US" dirty="0" smtClean="0"/>
            </a:br>
            <a:endParaRPr lang="en-US" dirty="0"/>
          </a:p>
        </p:txBody>
      </p:sp>
      <p:sp>
        <p:nvSpPr>
          <p:cNvPr id="3" name="Content Placeholder 2"/>
          <p:cNvSpPr>
            <a:spLocks noGrp="1"/>
          </p:cNvSpPr>
          <p:nvPr>
            <p:ph idx="1"/>
          </p:nvPr>
        </p:nvSpPr>
        <p:spPr>
          <a:xfrm>
            <a:off x="0" y="685800"/>
            <a:ext cx="9144000" cy="6172200"/>
          </a:xfrm>
        </p:spPr>
        <p:txBody>
          <a:bodyPr>
            <a:normAutofit/>
          </a:bodyPr>
          <a:lstStyle/>
          <a:p>
            <a:pPr algn="just"/>
            <a:r>
              <a:rPr lang="en-US" dirty="0" smtClean="0">
                <a:latin typeface="Times New Roman" pitchFamily="18" charset="0"/>
                <a:cs typeface="Times New Roman" pitchFamily="18" charset="0"/>
              </a:rPr>
              <a:t>	</a:t>
            </a:r>
            <a:r>
              <a:rPr lang="en-US" sz="2400" dirty="0" smtClean="0">
                <a:latin typeface="Times New Roman" pitchFamily="18" charset="0"/>
                <a:cs typeface="Times New Roman" pitchFamily="18" charset="0"/>
              </a:rPr>
              <a:t>The internet of things, or </a:t>
            </a: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is a system of interrelated computing devices, mechanical and digital machines, objects, animals or people that are provided with unique identifiers (</a:t>
            </a:r>
            <a:r>
              <a:rPr lang="en-US" sz="2400" u="sng" dirty="0" smtClean="0">
                <a:latin typeface="Times New Roman" pitchFamily="18" charset="0"/>
                <a:cs typeface="Times New Roman" pitchFamily="18" charset="0"/>
                <a:hlinkClick r:id="rId2"/>
              </a:rPr>
              <a:t>UIDs</a:t>
            </a:r>
            <a:r>
              <a:rPr lang="en-US" sz="2400" dirty="0" smtClean="0">
                <a:latin typeface="Times New Roman" pitchFamily="18" charset="0"/>
                <a:cs typeface="Times New Roman" pitchFamily="18" charset="0"/>
              </a:rPr>
              <a:t>) and the ability to transfer data over a network without requiring human-to-human or human-to-computer interaction.</a:t>
            </a:r>
          </a:p>
          <a:p>
            <a:r>
              <a:rPr lang="en-US" sz="2400" dirty="0" smtClean="0">
                <a:latin typeface="Times New Roman" pitchFamily="18" charset="0"/>
                <a:cs typeface="Times New Roman" pitchFamily="18" charset="0"/>
              </a:rPr>
              <a:t>      A </a:t>
            </a:r>
            <a:r>
              <a:rPr lang="en-US" sz="2400" dirty="0" smtClean="0">
                <a:latin typeface="Times New Roman" pitchFamily="18" charset="0"/>
                <a:cs typeface="Times New Roman" pitchFamily="18" charset="0"/>
                <a:hlinkClick r:id="rId3"/>
              </a:rPr>
              <a:t>thing</a:t>
            </a:r>
            <a:r>
              <a:rPr lang="en-US" sz="2400" dirty="0" smtClean="0">
                <a:latin typeface="Times New Roman" pitchFamily="18" charset="0"/>
                <a:cs typeface="Times New Roman" pitchFamily="18" charset="0"/>
              </a:rPr>
              <a:t> in the internet of things can be a person with a heart monitor implant, a farm animal with a </a:t>
            </a:r>
            <a:r>
              <a:rPr lang="en-US" sz="2400" dirty="0" smtClean="0">
                <a:latin typeface="Times New Roman" pitchFamily="18" charset="0"/>
                <a:cs typeface="Times New Roman" pitchFamily="18" charset="0"/>
                <a:hlinkClick r:id="rId4"/>
              </a:rPr>
              <a:t>biochip transponder</a:t>
            </a:r>
            <a:r>
              <a:rPr lang="en-US" sz="2400" dirty="0" smtClean="0">
                <a:latin typeface="Times New Roman" pitchFamily="18" charset="0"/>
                <a:cs typeface="Times New Roman" pitchFamily="18" charset="0"/>
              </a:rPr>
              <a:t>, an automobile that has built-in </a:t>
            </a:r>
            <a:r>
              <a:rPr lang="en-US" sz="2400" dirty="0" smtClean="0">
                <a:latin typeface="Times New Roman" pitchFamily="18" charset="0"/>
                <a:cs typeface="Times New Roman" pitchFamily="18" charset="0"/>
                <a:hlinkClick r:id="rId5"/>
              </a:rPr>
              <a:t>sensors</a:t>
            </a:r>
            <a:r>
              <a:rPr lang="en-US" sz="2400" dirty="0" smtClean="0">
                <a:latin typeface="Times New Roman" pitchFamily="18" charset="0"/>
                <a:cs typeface="Times New Roman" pitchFamily="18" charset="0"/>
              </a:rPr>
              <a:t> to alert the driver when tire pressure is low or any other natural or man-made object that can be assigned an Internet Protocol (IP) address and is able to transfer data over a network.</a:t>
            </a:r>
          </a:p>
          <a:p>
            <a:r>
              <a:rPr lang="en-US" sz="2400" dirty="0" smtClean="0">
                <a:latin typeface="Times New Roman" pitchFamily="18" charset="0"/>
                <a:cs typeface="Times New Roman" pitchFamily="18" charset="0"/>
              </a:rPr>
              <a:t>Increasingly, organizations in a variety of industries are using </a:t>
            </a:r>
            <a:r>
              <a:rPr lang="en-US" sz="2400" dirty="0" err="1" smtClean="0">
                <a:latin typeface="Times New Roman" pitchFamily="18" charset="0"/>
                <a:cs typeface="Times New Roman" pitchFamily="18" charset="0"/>
              </a:rPr>
              <a:t>IoT</a:t>
            </a:r>
            <a:r>
              <a:rPr lang="en-US" sz="2400" dirty="0" smtClean="0">
                <a:latin typeface="Times New Roman" pitchFamily="18" charset="0"/>
                <a:cs typeface="Times New Roman" pitchFamily="18" charset="0"/>
              </a:rPr>
              <a:t> to operate more efficiently, better understand customers to deliver enhanced customer service, improve decision-making and increase the value of the business.</a:t>
            </a:r>
          </a:p>
          <a:p>
            <a:endParaRPr lang="en-US" sz="2400" dirty="0" smtClean="0">
              <a:latin typeface="Times New Roman" pitchFamily="18" charset="0"/>
              <a:cs typeface="Times New Roman" pitchFamily="18" charset="0"/>
            </a:endParaRPr>
          </a:p>
          <a:p>
            <a:pPr>
              <a:buNone/>
            </a:pPr>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rmAutofit fontScale="90000"/>
          </a:bodyPr>
          <a:lstStyle/>
          <a:p>
            <a:pPr algn="l"/>
            <a:r>
              <a:rPr lang="en-US" sz="3200" b="1" dirty="0" smtClean="0">
                <a:solidFill>
                  <a:srgbClr val="FF0000"/>
                </a:solidFill>
                <a:latin typeface="Times New Roman" pitchFamily="18" charset="0"/>
                <a:cs typeface="Times New Roman" pitchFamily="18" charset="0"/>
              </a:rPr>
              <a:t>How does </a:t>
            </a:r>
            <a:r>
              <a:rPr lang="en-US" sz="3200" b="1" dirty="0" err="1" smtClean="0">
                <a:solidFill>
                  <a:srgbClr val="FF0000"/>
                </a:solidFill>
                <a:latin typeface="Times New Roman" pitchFamily="18" charset="0"/>
                <a:cs typeface="Times New Roman" pitchFamily="18" charset="0"/>
              </a:rPr>
              <a:t>IoT</a:t>
            </a:r>
            <a:r>
              <a:rPr lang="en-US" sz="3200" b="1" dirty="0" smtClean="0">
                <a:solidFill>
                  <a:srgbClr val="FF0000"/>
                </a:solidFill>
                <a:latin typeface="Times New Roman" pitchFamily="18" charset="0"/>
                <a:cs typeface="Times New Roman" pitchFamily="18" charset="0"/>
              </a:rPr>
              <a:t> work?</a:t>
            </a:r>
            <a:br>
              <a:rPr lang="en-US" sz="3200" b="1" dirty="0" smtClean="0">
                <a:solidFill>
                  <a:srgbClr val="FF0000"/>
                </a:solidFill>
                <a:latin typeface="Times New Roman" pitchFamily="18" charset="0"/>
                <a:cs typeface="Times New Roman" pitchFamily="18" charset="0"/>
              </a:rPr>
            </a:br>
            <a:endParaRPr lang="en-US" sz="3200"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228600" y="762000"/>
            <a:ext cx="8915400" cy="6096000"/>
          </a:xfrm>
        </p:spPr>
        <p:txBody>
          <a:bodyPr>
            <a:normAutofit/>
          </a:bodyPr>
          <a:lstStyle/>
          <a:p>
            <a:r>
              <a:rPr lang="en-US" sz="2800" dirty="0" smtClean="0">
                <a:latin typeface="Times New Roman" pitchFamily="18" charset="0"/>
                <a:cs typeface="Times New Roman" pitchFamily="18" charset="0"/>
              </a:rPr>
              <a:t>An </a:t>
            </a:r>
            <a:r>
              <a:rPr lang="en-US" sz="2800" dirty="0" err="1" smtClean="0">
                <a:latin typeface="Times New Roman" pitchFamily="18" charset="0"/>
                <a:cs typeface="Times New Roman" pitchFamily="18" charset="0"/>
              </a:rPr>
              <a:t>IoT</a:t>
            </a:r>
            <a:r>
              <a:rPr lang="en-US" sz="2800" dirty="0" smtClean="0">
                <a:latin typeface="Times New Roman" pitchFamily="18" charset="0"/>
                <a:cs typeface="Times New Roman" pitchFamily="18" charset="0"/>
              </a:rPr>
              <a:t> ecosystem consists of web-enabled smart devices that use embedded systems, such as processors, sensors and communication hardware, to collect, send and act on data they acquire from their environments.</a:t>
            </a:r>
          </a:p>
          <a:p>
            <a:r>
              <a:rPr lang="en-US" sz="2800" dirty="0" smtClean="0">
                <a:latin typeface="Times New Roman" pitchFamily="18" charset="0"/>
                <a:cs typeface="Times New Roman" pitchFamily="18" charset="0"/>
              </a:rPr>
              <a:t> </a:t>
            </a:r>
            <a:r>
              <a:rPr lang="en-US" sz="2800" u="sng" dirty="0" err="1" smtClean="0">
                <a:latin typeface="Times New Roman" pitchFamily="18" charset="0"/>
                <a:cs typeface="Times New Roman" pitchFamily="18" charset="0"/>
                <a:hlinkClick r:id="rId2"/>
              </a:rPr>
              <a:t>IoT</a:t>
            </a:r>
            <a:r>
              <a:rPr lang="en-US" sz="2800" u="sng" dirty="0" smtClean="0">
                <a:latin typeface="Times New Roman" pitchFamily="18" charset="0"/>
                <a:cs typeface="Times New Roman" pitchFamily="18" charset="0"/>
                <a:hlinkClick r:id="rId2"/>
              </a:rPr>
              <a:t> devices</a:t>
            </a:r>
            <a:r>
              <a:rPr lang="en-US" sz="2800" dirty="0" smtClean="0">
                <a:latin typeface="Times New Roman" pitchFamily="18" charset="0"/>
                <a:cs typeface="Times New Roman" pitchFamily="18" charset="0"/>
              </a:rPr>
              <a:t> share the sensor data they collect by connecting to an </a:t>
            </a:r>
            <a:r>
              <a:rPr lang="en-US" sz="2800" dirty="0" err="1" smtClean="0">
                <a:latin typeface="Times New Roman" pitchFamily="18" charset="0"/>
                <a:cs typeface="Times New Roman" pitchFamily="18" charset="0"/>
              </a:rPr>
              <a:t>IoT</a:t>
            </a:r>
            <a:r>
              <a:rPr lang="en-US" sz="2800" dirty="0" smtClean="0">
                <a:latin typeface="Times New Roman" pitchFamily="18" charset="0"/>
                <a:cs typeface="Times New Roman" pitchFamily="18" charset="0"/>
              </a:rPr>
              <a:t> gateway or other edge device where data is either sent to the cloud to be analyzed or analyzed locally. Sometimes, these devices communicate with other related devices and act on the information they get from one another. </a:t>
            </a:r>
          </a:p>
          <a:p>
            <a:r>
              <a:rPr lang="en-US" sz="2800" dirty="0" smtClean="0">
                <a:latin typeface="Times New Roman" pitchFamily="18" charset="0"/>
                <a:cs typeface="Times New Roman" pitchFamily="18" charset="0"/>
              </a:rPr>
              <a:t>The devices do most of the work without human intervention, although people can interact with the devices.</a:t>
            </a:r>
          </a:p>
          <a:p>
            <a:endParaRPr 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lstStyle/>
          <a:p>
            <a:r>
              <a:rPr lang="en-IN" b="1" dirty="0" smtClean="0"/>
              <a:t>1) Sensors/Devices</a:t>
            </a:r>
          </a:p>
          <a:p>
            <a:r>
              <a:rPr lang="en-IN" b="1" dirty="0" smtClean="0"/>
              <a:t>2) Connectivity</a:t>
            </a:r>
          </a:p>
          <a:p>
            <a:r>
              <a:rPr lang="en-IN" b="1" dirty="0" smtClean="0"/>
              <a:t>3) Data Processing</a:t>
            </a:r>
          </a:p>
          <a:p>
            <a:r>
              <a:rPr lang="en-IN" b="1" dirty="0" smtClean="0"/>
              <a:t>4)User </a:t>
            </a:r>
            <a:r>
              <a:rPr lang="en-IN" b="1" dirty="0" smtClean="0"/>
              <a:t>Interface</a:t>
            </a:r>
          </a:p>
          <a:p>
            <a:endParaRPr lang="en-IN" dirty="0" smtClean="0"/>
          </a:p>
          <a:p>
            <a:endParaRPr lang="en-US" dirty="0"/>
          </a:p>
        </p:txBody>
      </p:sp>
      <p:pic>
        <p:nvPicPr>
          <p:cNvPr id="4" name="Picture 3">
            <a:extLst>
              <a:ext uri="{FF2B5EF4-FFF2-40B4-BE49-F238E27FC236}">
                <a16:creationId xmlns:a16="http://schemas.microsoft.com/office/drawing/2014/main" xmlns="" id="{8728D5C9-F7E0-4906-9BE0-380B404C9420}"/>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381000" y="3048000"/>
            <a:ext cx="7257146" cy="2286001"/>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838200"/>
          </a:xfrm>
        </p:spPr>
        <p:txBody>
          <a:bodyPr>
            <a:normAutofit/>
          </a:bodyPr>
          <a:lstStyle/>
          <a:p>
            <a:pPr algn="l"/>
            <a:r>
              <a:rPr lang="en-IN" sz="3800" b="1" u="sng" dirty="0" smtClean="0">
                <a:solidFill>
                  <a:srgbClr val="FF0000"/>
                </a:solidFill>
                <a:latin typeface="Times New Roman" pitchFamily="18" charset="0"/>
                <a:cs typeface="Times New Roman" pitchFamily="18" charset="0"/>
              </a:rPr>
              <a:t>Sensors in even the holy cow!</a:t>
            </a:r>
            <a:endParaRPr lang="en-US" sz="3800" dirty="0">
              <a:solidFill>
                <a:srgbClr val="FF0000"/>
              </a:solidFill>
              <a:latin typeface="Times New Roman" pitchFamily="18" charset="0"/>
              <a:cs typeface="Times New Roman" pitchFamily="18" charset="0"/>
            </a:endParaRPr>
          </a:p>
        </p:txBody>
      </p:sp>
      <p:pic>
        <p:nvPicPr>
          <p:cNvPr id="4" name="Content Placeholder 3"/>
          <p:cNvPicPr>
            <a:picLocks noGrp="1"/>
          </p:cNvPicPr>
          <p:nvPr>
            <p:ph idx="1"/>
          </p:nvPr>
        </p:nvPicPr>
        <p:blipFill>
          <a:blip r:embed="rId2"/>
          <a:srcRect/>
          <a:stretch>
            <a:fillRect/>
          </a:stretch>
        </p:blipFill>
        <p:spPr bwMode="auto">
          <a:xfrm>
            <a:off x="2514600" y="838200"/>
            <a:ext cx="3909150" cy="3124200"/>
          </a:xfrm>
          <a:prstGeom prst="rect">
            <a:avLst/>
          </a:prstGeom>
          <a:noFill/>
          <a:ln w="9525">
            <a:noFill/>
            <a:miter lim="800000"/>
            <a:headEnd/>
            <a:tailEnd/>
          </a:ln>
        </p:spPr>
      </p:pic>
      <p:sp>
        <p:nvSpPr>
          <p:cNvPr id="5" name="Rectangle 4"/>
          <p:cNvSpPr/>
          <p:nvPr/>
        </p:nvSpPr>
        <p:spPr>
          <a:xfrm>
            <a:off x="228600" y="4191000"/>
            <a:ext cx="8229600" cy="2308324"/>
          </a:xfrm>
          <a:prstGeom prst="rect">
            <a:avLst/>
          </a:prstGeom>
        </p:spPr>
        <p:txBody>
          <a:bodyPr wrap="square">
            <a:spAutoFit/>
          </a:bodyPr>
          <a:lstStyle/>
          <a:p>
            <a:r>
              <a:rPr lang="en-IN" sz="2400" dirty="0" smtClean="0">
                <a:latin typeface="Times New Roman" pitchFamily="18" charset="0"/>
                <a:cs typeface="Times New Roman" pitchFamily="18" charset="0"/>
              </a:rPr>
              <a:t>In the world of </a:t>
            </a:r>
            <a:r>
              <a:rPr lang="en-IN" sz="2400" dirty="0" err="1" smtClean="0">
                <a:latin typeface="Times New Roman" pitchFamily="18" charset="0"/>
                <a:cs typeface="Times New Roman" pitchFamily="18" charset="0"/>
              </a:rPr>
              <a:t>IoT</a:t>
            </a:r>
            <a:r>
              <a:rPr lang="en-IN" sz="2400" dirty="0" smtClean="0">
                <a:latin typeface="Times New Roman" pitchFamily="18" charset="0"/>
                <a:cs typeface="Times New Roman" pitchFamily="18" charset="0"/>
              </a:rPr>
              <a:t>, even the cows will be connected and monitored. Sensors are implanted in the ears of cattle. This allows farmers to monitor cows’ health and track their movements, ensuring a healthier, more plentiful supply of milk and meat for people to consume. On average, each cow generates about 200 MB of information per year.</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277</TotalTime>
  <Words>2215</Words>
  <Application>Microsoft Office PowerPoint</Application>
  <PresentationFormat>On-screen Show (4:3)</PresentationFormat>
  <Paragraphs>230</Paragraphs>
  <Slides>51</Slides>
  <Notes>0</Notes>
  <HiddenSlides>0</HiddenSlides>
  <MMClips>0</MMClips>
  <ScaleCrop>false</ScaleCrop>
  <HeadingPairs>
    <vt:vector size="4" baseType="variant">
      <vt:variant>
        <vt:lpstr>Theme</vt:lpstr>
      </vt:variant>
      <vt:variant>
        <vt:i4>1</vt:i4>
      </vt:variant>
      <vt:variant>
        <vt:lpstr>Slide Titles</vt:lpstr>
      </vt:variant>
      <vt:variant>
        <vt:i4>51</vt:i4>
      </vt:variant>
    </vt:vector>
  </HeadingPairs>
  <TitlesOfParts>
    <vt:vector size="52" baseType="lpstr">
      <vt:lpstr>Office Theme</vt:lpstr>
      <vt:lpstr>UNIT-1</vt:lpstr>
      <vt:lpstr>History of IoT</vt:lpstr>
      <vt:lpstr>History of IOT</vt:lpstr>
      <vt:lpstr>TOPICS TO BE COVERED</vt:lpstr>
      <vt:lpstr>What is the internet of things (IoT)? </vt:lpstr>
      <vt:lpstr>What is the internet of things (IoT)? </vt:lpstr>
      <vt:lpstr>How does IoT work? </vt:lpstr>
      <vt:lpstr>Slide 8</vt:lpstr>
      <vt:lpstr>Sensors in even the holy cow!</vt:lpstr>
      <vt:lpstr>Slide 10</vt:lpstr>
      <vt:lpstr>Applications of IoT</vt:lpstr>
      <vt:lpstr>Few Applications of IoT</vt:lpstr>
      <vt:lpstr>Characteristics of Internet of Things: </vt:lpstr>
      <vt:lpstr>Slide 14</vt:lpstr>
      <vt:lpstr>Slide 15</vt:lpstr>
      <vt:lpstr>Architecture of IoT: </vt:lpstr>
      <vt:lpstr>Slide 17</vt:lpstr>
      <vt:lpstr>Slide 18</vt:lpstr>
      <vt:lpstr>Slide 19</vt:lpstr>
      <vt:lpstr>Slide 20</vt:lpstr>
      <vt:lpstr>Slide 21</vt:lpstr>
      <vt:lpstr>Slide 22</vt:lpstr>
      <vt:lpstr>Slide 23</vt:lpstr>
      <vt:lpstr>Slide 24</vt:lpstr>
      <vt:lpstr>Slide 25</vt:lpstr>
      <vt:lpstr>Three layer architecture:</vt:lpstr>
      <vt:lpstr>Slide 27</vt:lpstr>
      <vt:lpstr>Slide 28</vt:lpstr>
      <vt:lpstr>Slide 29</vt:lpstr>
      <vt:lpstr>Slide 30</vt:lpstr>
      <vt:lpstr>Slide 31</vt:lpstr>
      <vt:lpstr>Slide 32</vt:lpstr>
      <vt:lpstr>Slide 33</vt:lpstr>
      <vt:lpstr>IoT Protocols: </vt:lpstr>
      <vt:lpstr>Slide 35</vt:lpstr>
      <vt:lpstr>Slide 36</vt:lpstr>
      <vt:lpstr>Slide 37</vt:lpstr>
      <vt:lpstr>Slide 38</vt:lpstr>
      <vt:lpstr> IoT Functional blocks  </vt:lpstr>
      <vt:lpstr>Slide 40</vt:lpstr>
      <vt:lpstr>Slide 41</vt:lpstr>
      <vt:lpstr>SECURITY:</vt:lpstr>
      <vt:lpstr>IoT COMMUNICATION MODELS</vt:lpstr>
      <vt:lpstr>Push-Pull Model </vt:lpstr>
      <vt:lpstr>Exclusive Pair Model </vt:lpstr>
      <vt:lpstr>IoT COMMUNICATION APIs </vt:lpstr>
      <vt:lpstr>IoT COMMUNICATION APIs: RESTFul </vt:lpstr>
      <vt:lpstr>Slide 48</vt:lpstr>
      <vt:lpstr>Request – Response Model</vt:lpstr>
      <vt:lpstr>WEBSOCKETS</vt:lpstr>
      <vt:lpstr>Slide 51</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HITECHLAB</dc:creator>
  <cp:lastModifiedBy>HITECH LAB</cp:lastModifiedBy>
  <cp:revision>97</cp:revision>
  <dcterms:created xsi:type="dcterms:W3CDTF">2006-08-16T00:00:00Z</dcterms:created>
  <dcterms:modified xsi:type="dcterms:W3CDTF">2022-07-06T19:45:28Z</dcterms:modified>
</cp:coreProperties>
</file>

<file path=docProps/thumbnail.jpeg>
</file>